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2"/>
  </p:notesMasterIdLst>
  <p:sldIdLst>
    <p:sldId id="324" r:id="rId2"/>
    <p:sldId id="325" r:id="rId3"/>
    <p:sldId id="326" r:id="rId4"/>
    <p:sldId id="327" r:id="rId5"/>
    <p:sldId id="328" r:id="rId6"/>
    <p:sldId id="329" r:id="rId7"/>
    <p:sldId id="330" r:id="rId8"/>
    <p:sldId id="331" r:id="rId9"/>
    <p:sldId id="283" r:id="rId10"/>
    <p:sldId id="284" r:id="rId11"/>
    <p:sldId id="285" r:id="rId12"/>
    <p:sldId id="286" r:id="rId13"/>
    <p:sldId id="287" r:id="rId14"/>
    <p:sldId id="288" r:id="rId15"/>
    <p:sldId id="289" r:id="rId16"/>
    <p:sldId id="290" r:id="rId17"/>
    <p:sldId id="294" r:id="rId18"/>
    <p:sldId id="295" r:id="rId19"/>
    <p:sldId id="296" r:id="rId20"/>
    <p:sldId id="298" r:id="rId21"/>
    <p:sldId id="299" r:id="rId22"/>
    <p:sldId id="300" r:id="rId23"/>
    <p:sldId id="301" r:id="rId24"/>
    <p:sldId id="302" r:id="rId25"/>
    <p:sldId id="303" r:id="rId26"/>
    <p:sldId id="304" r:id="rId27"/>
    <p:sldId id="306" r:id="rId28"/>
    <p:sldId id="305" r:id="rId29"/>
    <p:sldId id="308" r:id="rId30"/>
    <p:sldId id="309" r:id="rId31"/>
    <p:sldId id="310" r:id="rId32"/>
    <p:sldId id="311" r:id="rId33"/>
    <p:sldId id="312" r:id="rId34"/>
    <p:sldId id="332" r:id="rId35"/>
    <p:sldId id="313" r:id="rId36"/>
    <p:sldId id="314" r:id="rId37"/>
    <p:sldId id="315" r:id="rId38"/>
    <p:sldId id="316" r:id="rId39"/>
    <p:sldId id="317" r:id="rId40"/>
    <p:sldId id="318" r:id="rId41"/>
    <p:sldId id="319" r:id="rId42"/>
    <p:sldId id="320" r:id="rId43"/>
    <p:sldId id="321" r:id="rId44"/>
    <p:sldId id="322" r:id="rId45"/>
    <p:sldId id="323" r:id="rId46"/>
    <p:sldId id="278" r:id="rId47"/>
    <p:sldId id="276" r:id="rId48"/>
    <p:sldId id="279" r:id="rId49"/>
    <p:sldId id="280" r:id="rId50"/>
    <p:sldId id="266" r:id="rId5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470"/>
    <a:srgbClr val="F3A900"/>
    <a:srgbClr val="FFFFFF"/>
    <a:srgbClr val="777777"/>
    <a:srgbClr val="345679"/>
    <a:srgbClr val="002652"/>
    <a:srgbClr val="1E497D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3206"/>
    <p:restoredTop sz="83384" autoAdjust="0"/>
  </p:normalViewPr>
  <p:slideViewPr>
    <p:cSldViewPr>
      <p:cViewPr varScale="1">
        <p:scale>
          <a:sx n="93" d="100"/>
          <a:sy n="93" d="100"/>
        </p:scale>
        <p:origin x="1192" y="208"/>
      </p:cViewPr>
      <p:guideLst>
        <p:guide orient="horz" pos="2160"/>
        <p:guide pos="2880"/>
      </p:guideLst>
    </p:cSldViewPr>
  </p:slideViewPr>
  <p:notesTextViewPr>
    <p:cViewPr>
      <p:scale>
        <a:sx n="85" d="100"/>
        <a:sy n="8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801F3F-85FD-4D6D-9902-DE21320E0477}" type="datetimeFigureOut">
              <a:rPr lang="en-US" smtClean="0"/>
              <a:pPr/>
              <a:t>6/23/19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3D726F-AA01-4A9D-81D1-A09838CFA85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2629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3D726F-AA01-4A9D-81D1-A09838CFA853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9398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3D726F-AA01-4A9D-81D1-A09838CFA853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172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3D726F-AA01-4A9D-81D1-A09838CFA853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6659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3D726F-AA01-4A9D-81D1-A09838CFA853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5787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3D726F-AA01-4A9D-81D1-A09838CFA853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6893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Clocked my spacebar double-tap ability at about 80ms on average.</a:t>
            </a:r>
          </a:p>
          <a:p>
            <a:r>
              <a:rPr lang="en-US" dirty="0"/>
              <a:t>Without knowing what you were going to see, you</a:t>
            </a:r>
            <a:r>
              <a:rPr lang="en-US" baseline="0" dirty="0"/>
              <a:t> likely attuned to the red dot in the field of blue dots.</a:t>
            </a:r>
          </a:p>
          <a:p>
            <a:r>
              <a:rPr lang="en-US" baseline="0" dirty="0"/>
              <a:t>This is the power of </a:t>
            </a:r>
            <a:r>
              <a:rPr lang="en-US" baseline="0" dirty="0" err="1"/>
              <a:t>preattentive</a:t>
            </a:r>
            <a:r>
              <a:rPr lang="en-US" baseline="0" dirty="0"/>
              <a:t> processing.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78FBA5-F957-4CE9-A734-9CFA9C4F5603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52711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78FBA5-F957-4CE9-A734-9CFA9C4F5603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84126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3D726F-AA01-4A9D-81D1-A09838CFA853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8593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3D726F-AA01-4A9D-81D1-A09838CFA853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2186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Not only is</a:t>
            </a:r>
            <a:r>
              <a:rPr lang="en-US" baseline="0" dirty="0"/>
              <a:t> this comparison easier, but if we now go back to the original flickering image, you won’t have the same problem – you can’t “</a:t>
            </a:r>
            <a:r>
              <a:rPr lang="en-US" baseline="0" dirty="0" err="1"/>
              <a:t>unsee</a:t>
            </a:r>
            <a:r>
              <a:rPr lang="en-US" baseline="0" dirty="0"/>
              <a:t>” the answer.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3D726F-AA01-4A9D-81D1-A09838CFA853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6755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3D726F-AA01-4A9D-81D1-A09838CFA853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103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3D726F-AA01-4A9D-81D1-A09838CFA853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2415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>
                <a:solidFill>
                  <a:srgbClr val="003470"/>
                </a:solidFill>
                <a:effectLst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rgbClr val="00347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E1C1F-C217-4AD6-AF7C-55411A2E8AB0}" type="datetimeFigureOut">
              <a:rPr lang="en-US" smtClean="0"/>
              <a:pPr/>
              <a:t>6/23/19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1EBE8-D8A3-424D-A66F-82DC71540CD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rgbClr val="0026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E1C1F-C217-4AD6-AF7C-55411A2E8AB0}" type="datetimeFigureOut">
              <a:rPr lang="en-US" smtClean="0"/>
              <a:pPr/>
              <a:t>6/23/19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1EBE8-D8A3-424D-A66F-82DC71540C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E1C1F-C217-4AD6-AF7C-55411A2E8AB0}" type="datetimeFigureOut">
              <a:rPr lang="en-US" smtClean="0"/>
              <a:pPr/>
              <a:t>6/23/19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1EBE8-D8A3-424D-A66F-82DC71540C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1200"/>
              </a:spcBef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E1C1F-C217-4AD6-AF7C-55411A2E8AB0}" type="datetimeFigureOut">
              <a:rPr lang="en-US" smtClean="0"/>
              <a:pPr/>
              <a:t>6/23/19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1EBE8-D8A3-424D-A66F-82DC71540C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E1C1F-C217-4AD6-AF7C-55411A2E8AB0}" type="datetimeFigureOut">
              <a:rPr lang="en-US" smtClean="0"/>
              <a:pPr/>
              <a:t>6/23/19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1EBE8-D8A3-424D-A66F-82DC71540CD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E1C1F-C217-4AD6-AF7C-55411A2E8AB0}" type="datetimeFigureOut">
              <a:rPr lang="en-US" smtClean="0"/>
              <a:pPr/>
              <a:t>6/23/19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1EBE8-D8A3-424D-A66F-82DC71540C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E1C1F-C217-4AD6-AF7C-55411A2E8AB0}" type="datetimeFigureOut">
              <a:rPr lang="en-US" smtClean="0"/>
              <a:pPr/>
              <a:t>6/23/19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1EBE8-D8A3-424D-A66F-82DC71540CD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E1C1F-C217-4AD6-AF7C-55411A2E8AB0}" type="datetimeFigureOut">
              <a:rPr lang="en-US" smtClean="0"/>
              <a:pPr/>
              <a:t>6/23/19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1EBE8-D8A3-424D-A66F-82DC71540C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E1C1F-C217-4AD6-AF7C-55411A2E8AB0}" type="datetimeFigureOut">
              <a:rPr lang="en-US" smtClean="0"/>
              <a:pPr/>
              <a:t>6/23/19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1EBE8-D8A3-424D-A66F-82DC71540C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E1C1F-C217-4AD6-AF7C-55411A2E8AB0}" type="datetimeFigureOut">
              <a:rPr lang="en-US" smtClean="0"/>
              <a:pPr/>
              <a:t>6/23/19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1EBE8-D8A3-424D-A66F-82DC71540CD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E1C1F-C217-4AD6-AF7C-55411A2E8AB0}" type="datetimeFigureOut">
              <a:rPr lang="en-US" smtClean="0"/>
              <a:pPr/>
              <a:t>6/23/19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1EBE8-D8A3-424D-A66F-82DC71540C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 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rgbClr val="0026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104E1C1F-C217-4AD6-AF7C-55411A2E8AB0}" type="datetimeFigureOut">
              <a:rPr lang="en-US" smtClean="0"/>
              <a:pPr/>
              <a:t>6/23/19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24B1EBE8-D8A3-424D-A66F-82DC71540CDF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3600" kern="1200" spc="-100" baseline="0">
          <a:solidFill>
            <a:srgbClr val="003470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rgbClr val="003470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Lucida Grande"/>
        <a:buChar char="-"/>
        <a:defRPr sz="2000" kern="1200">
          <a:solidFill>
            <a:srgbClr val="003470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Wingdings" charset="2"/>
        <a:buChar char=""/>
        <a:defRPr sz="1800" kern="1200">
          <a:solidFill>
            <a:srgbClr val="003470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rgbClr val="003470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rgbClr val="003470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3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.png"/><Relationship Id="rId11" Type="http://schemas.openxmlformats.org/officeDocument/2006/relationships/image" Target="../media/image34.png"/><Relationship Id="rId5" Type="http://schemas.openxmlformats.org/officeDocument/2006/relationships/image" Target="../media/image29.png"/><Relationship Id="rId10" Type="http://schemas.openxmlformats.org/officeDocument/2006/relationships/image" Target="../media/image33.png"/><Relationship Id="rId4" Type="http://schemas.openxmlformats.org/officeDocument/2006/relationships/image" Target="../media/image28.png"/><Relationship Id="rId9" Type="http://schemas.openxmlformats.org/officeDocument/2006/relationships/image" Target="../media/image3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6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gif"/><Relationship Id="rId2" Type="http://schemas.openxmlformats.org/officeDocument/2006/relationships/image" Target="../media/image44.gi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6.gi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ChangeAspect="1"/>
          </p:cNvPicPr>
          <p:nvPr/>
        </p:nvPicPr>
        <p:blipFill rotWithShape="1">
          <a:blip r:embed="rId2">
            <a:alphaModFix amt="20000"/>
          </a:blip>
          <a:srcRect l="792" t="5541" r="17156" b="6845"/>
          <a:stretch/>
        </p:blipFill>
        <p:spPr>
          <a:xfrm>
            <a:off x="0" y="381000"/>
            <a:ext cx="9144000" cy="6477000"/>
          </a:xfrm>
          <a:prstGeom prst="rect">
            <a:avLst/>
          </a:prstGeom>
          <a:ln w="38100" cap="sq">
            <a:noFill/>
            <a:prstDash val="solid"/>
            <a:miter lim="800000"/>
          </a:ln>
          <a:effectLst/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br>
              <a:rPr lang="en-US" sz="3600" dirty="0"/>
            </a:br>
            <a:r>
              <a:rPr lang="en-US" sz="2700" cap="none" dirty="0"/>
              <a:t>MassMutual DSDP 2019:</a:t>
            </a:r>
            <a:br>
              <a:rPr lang="en-US" sz="3600" dirty="0"/>
            </a:br>
            <a:r>
              <a:rPr lang="en-US" sz="4900" dirty="0"/>
              <a:t>Perception &amp; Color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en-US"/>
              <a:t>June 25, 2019</a:t>
            </a:r>
            <a:endParaRPr lang="en-US" dirty="0"/>
          </a:p>
          <a:p>
            <a:r>
              <a:rPr lang="en-US" dirty="0"/>
              <a:t>R. Jordan Crouser</a:t>
            </a:r>
          </a:p>
          <a:p>
            <a:r>
              <a:rPr lang="en-US" dirty="0"/>
              <a:t>Assistant Professor of Computer Science</a:t>
            </a:r>
          </a:p>
          <a:p>
            <a:r>
              <a:rPr lang="en-US" dirty="0"/>
              <a:t>Smith College</a:t>
            </a:r>
          </a:p>
        </p:txBody>
      </p:sp>
    </p:spTree>
    <p:extLst>
      <p:ext uri="{BB962C8B-B14F-4D97-AF65-F5344CB8AC3E}">
        <p14:creationId xmlns:p14="http://schemas.microsoft.com/office/powerpoint/2010/main" val="13983817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8830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Pages from lecture2-perceptionandprinciples-140227091630-phpapp0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1966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things are processed slowly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10494" b="10494"/>
          <a:stretch>
            <a:fillRect/>
          </a:stretch>
        </p:blipFill>
        <p:spPr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923161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3"/>
          <p:cNvPicPr>
            <a:picLocks noChangeAspect="1"/>
          </p:cNvPicPr>
          <p:nvPr/>
        </p:nvPicPr>
        <p:blipFill>
          <a:blip r:embed="rId3">
            <a:grayscl/>
          </a:blip>
          <a:srcRect t="10494" b="10494"/>
          <a:stretch>
            <a:fillRect/>
          </a:stretch>
        </p:blipFill>
        <p:spPr>
          <a:xfrm>
            <a:off x="457200" y="1600200"/>
            <a:ext cx="8229600" cy="48768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48255" t="34045" r="48798" b="59097"/>
          <a:stretch/>
        </p:blipFill>
        <p:spPr>
          <a:xfrm>
            <a:off x="4428410" y="3053815"/>
            <a:ext cx="242587" cy="423348"/>
          </a:xfrm>
          <a:prstGeom prst="roundRect">
            <a:avLst>
              <a:gd name="adj" fmla="val 42157"/>
            </a:avLst>
          </a:prstGeom>
          <a:ln w="12700" cap="sq" cmpd="sng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Others are incredibly fast</a:t>
            </a:r>
          </a:p>
        </p:txBody>
      </p:sp>
    </p:spTree>
    <p:extLst>
      <p:ext uri="{BB962C8B-B14F-4D97-AF65-F5344CB8AC3E}">
        <p14:creationId xmlns:p14="http://schemas.microsoft.com/office/powerpoint/2010/main" val="12928283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Fast = “pre-attentive processing”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600"/>
              </a:spcBef>
            </a:pPr>
            <a:r>
              <a:rPr lang="en-US" kern="0" dirty="0">
                <a:latin typeface="Arial" pitchFamily="34" charset="0"/>
                <a:cs typeface="Arial" pitchFamily="34" charset="0"/>
              </a:rPr>
              <a:t>Things that happen in &lt;200ms of visual stimulation</a:t>
            </a:r>
          </a:p>
          <a:p>
            <a:pPr>
              <a:spcBef>
                <a:spcPts val="600"/>
              </a:spcBef>
            </a:pPr>
            <a:r>
              <a:rPr lang="en-US" kern="0" dirty="0">
                <a:latin typeface="Arial" pitchFamily="34" charset="0"/>
                <a:cs typeface="Arial" pitchFamily="34" charset="0"/>
              </a:rPr>
              <a:t>Performed in parallel across the entire visual field</a:t>
            </a:r>
          </a:p>
          <a:p>
            <a:pPr>
              <a:spcBef>
                <a:spcPts val="600"/>
              </a:spcBef>
            </a:pPr>
            <a:r>
              <a:rPr lang="en-US" dirty="0"/>
              <a:t>Example:</a:t>
            </a:r>
          </a:p>
        </p:txBody>
      </p:sp>
    </p:spTree>
    <p:extLst>
      <p:ext uri="{BB962C8B-B14F-4D97-AF65-F5344CB8AC3E}">
        <p14:creationId xmlns:p14="http://schemas.microsoft.com/office/powerpoint/2010/main" val="16999894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Perception: </a:t>
            </a:r>
            <a:r>
              <a:rPr lang="en-US" dirty="0" err="1"/>
              <a:t>Preattentive</a:t>
            </a:r>
            <a:r>
              <a:rPr lang="en-US" dirty="0"/>
              <a:t> Processing</a:t>
            </a:r>
          </a:p>
        </p:txBody>
      </p:sp>
      <p:pic>
        <p:nvPicPr>
          <p:cNvPr id="7" name="Content Placeholder 6" descr="Capture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-135168" y="0"/>
            <a:ext cx="9660836" cy="6913944"/>
          </a:xfrm>
        </p:spPr>
      </p:pic>
      <p:sp>
        <p:nvSpPr>
          <p:cNvPr id="26626" name="AutoShape 2" descr="http://www.csc.ncsu.edu/faculty/healey/PP/figs/tg_hue.gif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0279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did you see?</a:t>
            </a:r>
          </a:p>
        </p:txBody>
      </p:sp>
      <p:sp>
        <p:nvSpPr>
          <p:cNvPr id="26626" name="AutoShape 2" descr="http://www.csc.ncsu.edu/faculty/healey/PP/figs/tg_hue.gif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/>
          <a:srcRect t="5797" b="5797"/>
          <a:stretch>
            <a:fillRect/>
          </a:stretch>
        </p:blipFill>
        <p:spPr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798808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Pre-attentive processing facilitates: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352742" indent="-342900">
              <a:spcBef>
                <a:spcPts val="600"/>
              </a:spcBef>
            </a:pPr>
            <a:r>
              <a:rPr lang="en-US" kern="0" dirty="0">
                <a:latin typeface="Arial" pitchFamily="34" charset="0"/>
                <a:cs typeface="Arial" pitchFamily="34" charset="0"/>
              </a:rPr>
              <a:t>Target detection (presence or absence)</a:t>
            </a:r>
          </a:p>
          <a:p>
            <a:pPr marL="352742" indent="-342900">
              <a:spcBef>
                <a:spcPts val="600"/>
              </a:spcBef>
            </a:pPr>
            <a:r>
              <a:rPr lang="en-US" kern="0" dirty="0">
                <a:latin typeface="Arial" pitchFamily="34" charset="0"/>
                <a:cs typeface="Arial" pitchFamily="34" charset="0"/>
              </a:rPr>
              <a:t>Boundary detection / grouping</a:t>
            </a:r>
          </a:p>
          <a:p>
            <a:pPr marL="352742" indent="-342900">
              <a:spcBef>
                <a:spcPts val="600"/>
              </a:spcBef>
            </a:pPr>
            <a:r>
              <a:rPr lang="en-US" kern="0" dirty="0">
                <a:latin typeface="Arial" pitchFamily="34" charset="0"/>
                <a:cs typeface="Arial" pitchFamily="34" charset="0"/>
              </a:rPr>
              <a:t>Region tracking</a:t>
            </a:r>
          </a:p>
          <a:p>
            <a:pPr marL="352742" indent="-342900">
              <a:spcBef>
                <a:spcPts val="600"/>
              </a:spcBef>
            </a:pPr>
            <a:r>
              <a:rPr lang="en-US" kern="0" dirty="0">
                <a:latin typeface="Arial" pitchFamily="34" charset="0"/>
                <a:cs typeface="Arial" pitchFamily="34" charset="0"/>
              </a:rPr>
              <a:t>Counting and estimation</a:t>
            </a:r>
          </a:p>
        </p:txBody>
      </p:sp>
      <p:sp>
        <p:nvSpPr>
          <p:cNvPr id="26626" name="AutoShape 2" descr="http://www.csc.ncsu.edu/faculty/healey/PP/figs/tg_hue.gif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79512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Attentive counting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is-IS" dirty="0"/>
          </a:p>
          <a:p>
            <a:pPr marL="0" indent="0" algn="ctr">
              <a:buNone/>
            </a:pPr>
            <a:r>
              <a:rPr lang="is-IS" dirty="0"/>
              <a:t>1281768756138976546984506985604982826762 </a:t>
            </a:r>
          </a:p>
          <a:p>
            <a:pPr marL="0" indent="0" algn="ctr">
              <a:buNone/>
            </a:pPr>
            <a:r>
              <a:rPr lang="is-IS" dirty="0"/>
              <a:t>9809858458224509856458945098450980943585 </a:t>
            </a:r>
          </a:p>
          <a:p>
            <a:pPr marL="0" indent="0" algn="ctr">
              <a:buNone/>
            </a:pPr>
            <a:r>
              <a:rPr lang="is-IS" dirty="0"/>
              <a:t>9091030209905959595772564675050678904567 </a:t>
            </a:r>
          </a:p>
          <a:p>
            <a:pPr marL="0" indent="0" algn="ctr">
              <a:buNone/>
            </a:pPr>
            <a:r>
              <a:rPr lang="is-IS" dirty="0"/>
              <a:t>8845789809821677654876364908560912949686 </a:t>
            </a:r>
          </a:p>
          <a:p>
            <a:pPr marL="0" indent="0" algn="ctr">
              <a:buNone/>
            </a:pPr>
            <a:endParaRPr lang="is-IS" dirty="0"/>
          </a:p>
          <a:p>
            <a:pPr marL="0" indent="0" algn="ctr">
              <a:buNone/>
            </a:pPr>
            <a:endParaRPr lang="is-IS" dirty="0"/>
          </a:p>
          <a:p>
            <a:pPr marL="0" indent="0" algn="ctr">
              <a:buNone/>
            </a:pPr>
            <a:r>
              <a:rPr lang="is-IS" b="1" dirty="0"/>
              <a:t>How many threes are there?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1044633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Pre-attentive counting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is-IS" dirty="0"/>
          </a:p>
          <a:p>
            <a:pPr marL="0" indent="0" algn="ctr">
              <a:buNone/>
            </a:pPr>
            <a:r>
              <a:rPr lang="is-IS" dirty="0">
                <a:solidFill>
                  <a:srgbClr val="BFBFBF"/>
                </a:solidFill>
              </a:rPr>
              <a:t>12817687561</a:t>
            </a:r>
            <a:r>
              <a:rPr lang="is-IS" dirty="0">
                <a:solidFill>
                  <a:schemeClr val="tx2"/>
                </a:solidFill>
              </a:rPr>
              <a:t>3</a:t>
            </a:r>
            <a:r>
              <a:rPr lang="is-IS" dirty="0">
                <a:solidFill>
                  <a:srgbClr val="BFBFBF"/>
                </a:solidFill>
              </a:rPr>
              <a:t>8976546984506985604982826762 </a:t>
            </a:r>
          </a:p>
          <a:p>
            <a:pPr marL="0" indent="0" algn="ctr">
              <a:buNone/>
            </a:pPr>
            <a:r>
              <a:rPr lang="is-IS" dirty="0">
                <a:solidFill>
                  <a:srgbClr val="BFBFBF"/>
                </a:solidFill>
              </a:rPr>
              <a:t>980985845822450985645894509845098094</a:t>
            </a:r>
            <a:r>
              <a:rPr lang="is-IS" dirty="0">
                <a:solidFill>
                  <a:srgbClr val="D2533C"/>
                </a:solidFill>
              </a:rPr>
              <a:t>3</a:t>
            </a:r>
            <a:r>
              <a:rPr lang="is-IS" dirty="0">
                <a:solidFill>
                  <a:srgbClr val="BFBFBF"/>
                </a:solidFill>
              </a:rPr>
              <a:t>585 </a:t>
            </a:r>
          </a:p>
          <a:p>
            <a:pPr marL="0" indent="0" algn="ctr">
              <a:buNone/>
            </a:pPr>
            <a:r>
              <a:rPr lang="is-IS" dirty="0">
                <a:solidFill>
                  <a:srgbClr val="BFBFBF"/>
                </a:solidFill>
              </a:rPr>
              <a:t>90910</a:t>
            </a:r>
            <a:r>
              <a:rPr lang="is-IS" dirty="0">
                <a:solidFill>
                  <a:srgbClr val="D2533C"/>
                </a:solidFill>
              </a:rPr>
              <a:t>3</a:t>
            </a:r>
            <a:r>
              <a:rPr lang="is-IS" dirty="0">
                <a:solidFill>
                  <a:srgbClr val="BFBFBF"/>
                </a:solidFill>
              </a:rPr>
              <a:t>0209905959595772564675050678904567 </a:t>
            </a:r>
          </a:p>
          <a:p>
            <a:pPr marL="0" indent="0" algn="ctr">
              <a:buNone/>
            </a:pPr>
            <a:r>
              <a:rPr lang="is-IS" dirty="0">
                <a:solidFill>
                  <a:srgbClr val="BFBFBF"/>
                </a:solidFill>
              </a:rPr>
              <a:t>8845789809821677654876</a:t>
            </a:r>
            <a:r>
              <a:rPr lang="is-IS" dirty="0">
                <a:solidFill>
                  <a:srgbClr val="D2533C"/>
                </a:solidFill>
              </a:rPr>
              <a:t>3</a:t>
            </a:r>
            <a:r>
              <a:rPr lang="is-IS" dirty="0">
                <a:solidFill>
                  <a:srgbClr val="BFBFBF"/>
                </a:solidFill>
              </a:rPr>
              <a:t>64908560912949686</a:t>
            </a:r>
          </a:p>
          <a:p>
            <a:pPr marL="0" indent="0" algn="ctr">
              <a:buNone/>
            </a:pPr>
            <a:endParaRPr lang="is-IS" dirty="0">
              <a:solidFill>
                <a:srgbClr val="BFBFBF"/>
              </a:solidFill>
            </a:endParaRPr>
          </a:p>
          <a:p>
            <a:pPr marL="0" indent="0" algn="ctr">
              <a:buNone/>
            </a:pPr>
            <a:endParaRPr lang="is-IS" dirty="0">
              <a:solidFill>
                <a:srgbClr val="BFBFBF"/>
              </a:solidFill>
            </a:endParaRPr>
          </a:p>
          <a:p>
            <a:pPr marL="0" indent="0" algn="ctr">
              <a:buNone/>
            </a:pPr>
            <a:r>
              <a:rPr lang="is-IS" b="1" dirty="0"/>
              <a:t>How many threes are there?</a:t>
            </a:r>
            <a:endParaRPr lang="en-US" b="1" dirty="0"/>
          </a:p>
          <a:p>
            <a:pPr marL="0" indent="0" algn="ctr">
              <a:buNone/>
            </a:pPr>
            <a:r>
              <a:rPr lang="is-IS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50851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Flashback: mental models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8245" t="1743" r="6688"/>
          <a:stretch/>
        </p:blipFill>
        <p:spPr>
          <a:xfrm>
            <a:off x="4525441" y="1600200"/>
            <a:ext cx="4594812" cy="442277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risscrossEtching trans="23000" pressure="100"/>
                    </a14:imgEffect>
                  </a14:imgLayer>
                </a14:imgProps>
              </a:ext>
            </a:extLst>
          </a:blip>
          <a:srcRect l="8245" t="1743" r="6688"/>
          <a:stretch/>
        </p:blipFill>
        <p:spPr>
          <a:xfrm>
            <a:off x="4525441" y="1597028"/>
            <a:ext cx="4594812" cy="442277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00" y="1219200"/>
            <a:ext cx="4176625" cy="5791200"/>
          </a:xfrm>
          <a:prstGeom prst="rect">
            <a:avLst/>
          </a:prstGeom>
        </p:spPr>
      </p:pic>
      <p:grpSp>
        <p:nvGrpSpPr>
          <p:cNvPr id="20" name="Group 19"/>
          <p:cNvGrpSpPr/>
          <p:nvPr/>
        </p:nvGrpSpPr>
        <p:grpSpPr>
          <a:xfrm>
            <a:off x="3352800" y="1219200"/>
            <a:ext cx="2052320" cy="5186680"/>
            <a:chOff x="3352800" y="1219200"/>
            <a:chExt cx="2052320" cy="5186680"/>
          </a:xfrm>
        </p:grpSpPr>
        <p:pic>
          <p:nvPicPr>
            <p:cNvPr id="15" name="Picture 14" descr="Untitled.png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6377" r="77263"/>
            <a:stretch/>
          </p:blipFill>
          <p:spPr>
            <a:xfrm>
              <a:off x="3352800" y="4876800"/>
              <a:ext cx="1173480" cy="1529080"/>
            </a:xfrm>
            <a:prstGeom prst="rect">
              <a:avLst/>
            </a:prstGeom>
          </p:spPr>
        </p:pic>
        <p:pic>
          <p:nvPicPr>
            <p:cNvPr id="16" name="Picture 15" descr="Untitled.png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599" t="20145" r="68699" b="51159"/>
            <a:stretch/>
          </p:blipFill>
          <p:spPr>
            <a:xfrm>
              <a:off x="4267200" y="2057400"/>
              <a:ext cx="965200" cy="1005840"/>
            </a:xfrm>
            <a:prstGeom prst="rect">
              <a:avLst/>
            </a:prstGeom>
          </p:spPr>
        </p:pic>
        <p:pic>
          <p:nvPicPr>
            <p:cNvPr id="17" name="Picture 16" descr="Untitled.png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862" t="7392" r="40058" b="69420"/>
            <a:stretch/>
          </p:blipFill>
          <p:spPr>
            <a:xfrm>
              <a:off x="4267200" y="4343400"/>
              <a:ext cx="1036320" cy="812800"/>
            </a:xfrm>
            <a:prstGeom prst="rect">
              <a:avLst/>
            </a:prstGeom>
          </p:spPr>
        </p:pic>
        <p:pic>
          <p:nvPicPr>
            <p:cNvPr id="18" name="Picture 17" descr="Untitled.png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194" t="20724" r="14664" b="49132"/>
            <a:stretch/>
          </p:blipFill>
          <p:spPr>
            <a:xfrm>
              <a:off x="4572000" y="3124200"/>
              <a:ext cx="833120" cy="1056640"/>
            </a:xfrm>
            <a:prstGeom prst="rect">
              <a:avLst/>
            </a:prstGeom>
          </p:spPr>
        </p:pic>
        <p:pic>
          <p:nvPicPr>
            <p:cNvPr id="19" name="Picture 18" descr="Untitled.png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0317" t="61449" r="3738" b="10145"/>
            <a:stretch/>
          </p:blipFill>
          <p:spPr>
            <a:xfrm>
              <a:off x="3810000" y="1219200"/>
              <a:ext cx="822960" cy="995680"/>
            </a:xfrm>
            <a:prstGeom prst="rect">
              <a:avLst/>
            </a:prstGeom>
          </p:spPr>
        </p:pic>
      </p:grpSp>
      <p:sp>
        <p:nvSpPr>
          <p:cNvPr id="22" name="TextBox 21"/>
          <p:cNvSpPr txBox="1"/>
          <p:nvPr/>
        </p:nvSpPr>
        <p:spPr>
          <a:xfrm>
            <a:off x="4755910" y="3048000"/>
            <a:ext cx="419978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03470"/>
                </a:solidFill>
              </a:rPr>
              <a:t>Question:</a:t>
            </a:r>
          </a:p>
          <a:p>
            <a:pPr algn="ctr"/>
            <a:r>
              <a:rPr lang="en-US" sz="3200" dirty="0">
                <a:solidFill>
                  <a:srgbClr val="003470"/>
                </a:solidFill>
              </a:rPr>
              <a:t>How do we manage </a:t>
            </a:r>
          </a:p>
          <a:p>
            <a:pPr algn="ctr"/>
            <a:r>
              <a:rPr lang="en-US" sz="3200" dirty="0">
                <a:solidFill>
                  <a:srgbClr val="003470"/>
                </a:solidFill>
              </a:rPr>
              <a:t>to navigate the world?</a:t>
            </a:r>
          </a:p>
        </p:txBody>
      </p:sp>
    </p:spTree>
    <p:extLst>
      <p:ext uri="{BB962C8B-B14F-4D97-AF65-F5344CB8AC3E}">
        <p14:creationId xmlns:p14="http://schemas.microsoft.com/office/powerpoint/2010/main" val="1030549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6" presetClass="emp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7" dur="2000" fill="hold"/>
                                        <p:tgtEl>
                                          <p:spTgt spid="12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18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4.07407E-6 L -0.49618 -0.16643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809" y="-833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Pre-attentive processing: color (hue)</a:t>
            </a:r>
          </a:p>
        </p:txBody>
      </p:sp>
      <p:sp>
        <p:nvSpPr>
          <p:cNvPr id="5" name="Oval 4"/>
          <p:cNvSpPr/>
          <p:nvPr/>
        </p:nvSpPr>
        <p:spPr>
          <a:xfrm>
            <a:off x="1295400" y="1752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2047875" y="1752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2800350" y="1752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3552825" y="1752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2" name="Oval 21"/>
          <p:cNvSpPr/>
          <p:nvPr/>
        </p:nvSpPr>
        <p:spPr>
          <a:xfrm>
            <a:off x="4305300" y="1752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7" name="Oval 26"/>
          <p:cNvSpPr/>
          <p:nvPr/>
        </p:nvSpPr>
        <p:spPr>
          <a:xfrm>
            <a:off x="1295400" y="2514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8" name="Oval 27"/>
          <p:cNvSpPr/>
          <p:nvPr/>
        </p:nvSpPr>
        <p:spPr>
          <a:xfrm>
            <a:off x="2047875" y="2514600"/>
            <a:ext cx="533400" cy="533400"/>
          </a:xfrm>
          <a:prstGeom prst="ellipse">
            <a:avLst/>
          </a:prstGeom>
          <a:solidFill>
            <a:schemeClr val="tx2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9" name="Oval 28"/>
          <p:cNvSpPr/>
          <p:nvPr/>
        </p:nvSpPr>
        <p:spPr>
          <a:xfrm>
            <a:off x="2800350" y="2514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0" name="Oval 29"/>
          <p:cNvSpPr/>
          <p:nvPr/>
        </p:nvSpPr>
        <p:spPr>
          <a:xfrm>
            <a:off x="3552825" y="2514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1" name="Oval 30"/>
          <p:cNvSpPr/>
          <p:nvPr/>
        </p:nvSpPr>
        <p:spPr>
          <a:xfrm>
            <a:off x="4305300" y="2514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2" name="Oval 31"/>
          <p:cNvSpPr/>
          <p:nvPr/>
        </p:nvSpPr>
        <p:spPr>
          <a:xfrm>
            <a:off x="1295400" y="3276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3" name="Oval 32"/>
          <p:cNvSpPr/>
          <p:nvPr/>
        </p:nvSpPr>
        <p:spPr>
          <a:xfrm>
            <a:off x="2047875" y="3276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4" name="Oval 33"/>
          <p:cNvSpPr/>
          <p:nvPr/>
        </p:nvSpPr>
        <p:spPr>
          <a:xfrm>
            <a:off x="2800350" y="3276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6" name="Oval 35"/>
          <p:cNvSpPr/>
          <p:nvPr/>
        </p:nvSpPr>
        <p:spPr>
          <a:xfrm>
            <a:off x="4305300" y="3276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7" name="Oval 36"/>
          <p:cNvSpPr/>
          <p:nvPr/>
        </p:nvSpPr>
        <p:spPr>
          <a:xfrm>
            <a:off x="1295400" y="4038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8" name="Oval 37"/>
          <p:cNvSpPr/>
          <p:nvPr/>
        </p:nvSpPr>
        <p:spPr>
          <a:xfrm>
            <a:off x="2047875" y="4038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9" name="Oval 38"/>
          <p:cNvSpPr/>
          <p:nvPr/>
        </p:nvSpPr>
        <p:spPr>
          <a:xfrm>
            <a:off x="2800350" y="4038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0" name="Oval 39"/>
          <p:cNvSpPr/>
          <p:nvPr/>
        </p:nvSpPr>
        <p:spPr>
          <a:xfrm>
            <a:off x="3552825" y="4038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1" name="Oval 40"/>
          <p:cNvSpPr/>
          <p:nvPr/>
        </p:nvSpPr>
        <p:spPr>
          <a:xfrm>
            <a:off x="4305300" y="4038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3" name="Oval 42"/>
          <p:cNvSpPr/>
          <p:nvPr/>
        </p:nvSpPr>
        <p:spPr>
          <a:xfrm>
            <a:off x="3552825" y="3276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4" name="Oval 43"/>
          <p:cNvSpPr/>
          <p:nvPr/>
        </p:nvSpPr>
        <p:spPr>
          <a:xfrm>
            <a:off x="1295400" y="4800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5" name="Oval 44"/>
          <p:cNvSpPr/>
          <p:nvPr/>
        </p:nvSpPr>
        <p:spPr>
          <a:xfrm>
            <a:off x="2047875" y="4800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6" name="Oval 45"/>
          <p:cNvSpPr/>
          <p:nvPr/>
        </p:nvSpPr>
        <p:spPr>
          <a:xfrm>
            <a:off x="2800350" y="4800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7" name="Oval 46"/>
          <p:cNvSpPr/>
          <p:nvPr/>
        </p:nvSpPr>
        <p:spPr>
          <a:xfrm>
            <a:off x="3552825" y="4800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8" name="Oval 47"/>
          <p:cNvSpPr/>
          <p:nvPr/>
        </p:nvSpPr>
        <p:spPr>
          <a:xfrm>
            <a:off x="4305300" y="4800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9" name="Oval 48"/>
          <p:cNvSpPr/>
          <p:nvPr/>
        </p:nvSpPr>
        <p:spPr>
          <a:xfrm>
            <a:off x="1295400" y="5562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0" name="Oval 49"/>
          <p:cNvSpPr/>
          <p:nvPr/>
        </p:nvSpPr>
        <p:spPr>
          <a:xfrm>
            <a:off x="2047875" y="5562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1" name="Oval 50"/>
          <p:cNvSpPr/>
          <p:nvPr/>
        </p:nvSpPr>
        <p:spPr>
          <a:xfrm>
            <a:off x="2800350" y="5562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Oval 51"/>
          <p:cNvSpPr/>
          <p:nvPr/>
        </p:nvSpPr>
        <p:spPr>
          <a:xfrm>
            <a:off x="3552825" y="5562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3" name="Oval 52"/>
          <p:cNvSpPr/>
          <p:nvPr/>
        </p:nvSpPr>
        <p:spPr>
          <a:xfrm>
            <a:off x="4305300" y="5562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Oval 53"/>
          <p:cNvSpPr/>
          <p:nvPr/>
        </p:nvSpPr>
        <p:spPr>
          <a:xfrm>
            <a:off x="5057775" y="1752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5" name="Oval 54"/>
          <p:cNvSpPr/>
          <p:nvPr/>
        </p:nvSpPr>
        <p:spPr>
          <a:xfrm>
            <a:off x="5810250" y="1752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6" name="Oval 55"/>
          <p:cNvSpPr/>
          <p:nvPr/>
        </p:nvSpPr>
        <p:spPr>
          <a:xfrm>
            <a:off x="6562725" y="1752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7" name="Oval 56"/>
          <p:cNvSpPr/>
          <p:nvPr/>
        </p:nvSpPr>
        <p:spPr>
          <a:xfrm>
            <a:off x="5057775" y="2514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8" name="Oval 57"/>
          <p:cNvSpPr/>
          <p:nvPr/>
        </p:nvSpPr>
        <p:spPr>
          <a:xfrm>
            <a:off x="5810250" y="2514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9" name="Oval 58"/>
          <p:cNvSpPr/>
          <p:nvPr/>
        </p:nvSpPr>
        <p:spPr>
          <a:xfrm>
            <a:off x="6562725" y="2514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60" name="Oval 59"/>
          <p:cNvSpPr/>
          <p:nvPr/>
        </p:nvSpPr>
        <p:spPr>
          <a:xfrm>
            <a:off x="5057775" y="3276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61" name="Oval 60"/>
          <p:cNvSpPr/>
          <p:nvPr/>
        </p:nvSpPr>
        <p:spPr>
          <a:xfrm>
            <a:off x="6562725" y="3276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62" name="Oval 61"/>
          <p:cNvSpPr/>
          <p:nvPr/>
        </p:nvSpPr>
        <p:spPr>
          <a:xfrm>
            <a:off x="5057775" y="4038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63" name="Oval 62"/>
          <p:cNvSpPr/>
          <p:nvPr/>
        </p:nvSpPr>
        <p:spPr>
          <a:xfrm>
            <a:off x="5810250" y="4038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64" name="Oval 63"/>
          <p:cNvSpPr/>
          <p:nvPr/>
        </p:nvSpPr>
        <p:spPr>
          <a:xfrm>
            <a:off x="6562725" y="4038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65" name="Oval 64"/>
          <p:cNvSpPr/>
          <p:nvPr/>
        </p:nvSpPr>
        <p:spPr>
          <a:xfrm>
            <a:off x="5810250" y="3276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66" name="Oval 65"/>
          <p:cNvSpPr/>
          <p:nvPr/>
        </p:nvSpPr>
        <p:spPr>
          <a:xfrm>
            <a:off x="5057775" y="4800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67" name="Oval 66"/>
          <p:cNvSpPr/>
          <p:nvPr/>
        </p:nvSpPr>
        <p:spPr>
          <a:xfrm>
            <a:off x="5810250" y="4800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68" name="Oval 67"/>
          <p:cNvSpPr/>
          <p:nvPr/>
        </p:nvSpPr>
        <p:spPr>
          <a:xfrm>
            <a:off x="6562725" y="4800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69" name="Oval 68"/>
          <p:cNvSpPr/>
          <p:nvPr/>
        </p:nvSpPr>
        <p:spPr>
          <a:xfrm>
            <a:off x="5057775" y="5562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70" name="Oval 69"/>
          <p:cNvSpPr/>
          <p:nvPr/>
        </p:nvSpPr>
        <p:spPr>
          <a:xfrm>
            <a:off x="5810250" y="5562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71" name="Oval 70"/>
          <p:cNvSpPr/>
          <p:nvPr/>
        </p:nvSpPr>
        <p:spPr>
          <a:xfrm>
            <a:off x="6562725" y="5562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72" name="Oval 71"/>
          <p:cNvSpPr/>
          <p:nvPr/>
        </p:nvSpPr>
        <p:spPr>
          <a:xfrm>
            <a:off x="7315200" y="1752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73" name="Oval 72"/>
          <p:cNvSpPr/>
          <p:nvPr/>
        </p:nvSpPr>
        <p:spPr>
          <a:xfrm>
            <a:off x="7315200" y="2514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74" name="Oval 73"/>
          <p:cNvSpPr/>
          <p:nvPr/>
        </p:nvSpPr>
        <p:spPr>
          <a:xfrm>
            <a:off x="7315200" y="3276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75" name="Oval 74"/>
          <p:cNvSpPr/>
          <p:nvPr/>
        </p:nvSpPr>
        <p:spPr>
          <a:xfrm>
            <a:off x="7315200" y="4038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76" name="Oval 75"/>
          <p:cNvSpPr/>
          <p:nvPr/>
        </p:nvSpPr>
        <p:spPr>
          <a:xfrm>
            <a:off x="7315200" y="4800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77" name="Oval 76"/>
          <p:cNvSpPr/>
          <p:nvPr/>
        </p:nvSpPr>
        <p:spPr>
          <a:xfrm>
            <a:off x="7315200" y="5562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14764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458200" cy="990600"/>
          </a:xfrm>
        </p:spPr>
        <p:txBody>
          <a:bodyPr>
            <a:noAutofit/>
          </a:bodyPr>
          <a:lstStyle/>
          <a:p>
            <a:r>
              <a:rPr lang="en-US" dirty="0"/>
              <a:t>Pre-attentive processing: shape (curvature)</a:t>
            </a:r>
          </a:p>
        </p:txBody>
      </p:sp>
      <p:sp>
        <p:nvSpPr>
          <p:cNvPr id="25" name="Oval 24"/>
          <p:cNvSpPr/>
          <p:nvPr/>
        </p:nvSpPr>
        <p:spPr>
          <a:xfrm>
            <a:off x="1295400" y="1752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6" name="Oval 25"/>
          <p:cNvSpPr/>
          <p:nvPr/>
        </p:nvSpPr>
        <p:spPr>
          <a:xfrm>
            <a:off x="2047875" y="1752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5" name="Oval 34"/>
          <p:cNvSpPr/>
          <p:nvPr/>
        </p:nvSpPr>
        <p:spPr>
          <a:xfrm>
            <a:off x="2800350" y="1752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3" name="Oval 42"/>
          <p:cNvSpPr/>
          <p:nvPr/>
        </p:nvSpPr>
        <p:spPr>
          <a:xfrm>
            <a:off x="3552825" y="1752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4" name="Oval 43"/>
          <p:cNvSpPr/>
          <p:nvPr/>
        </p:nvSpPr>
        <p:spPr>
          <a:xfrm>
            <a:off x="4305300" y="1752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5" name="Oval 44"/>
          <p:cNvSpPr/>
          <p:nvPr/>
        </p:nvSpPr>
        <p:spPr>
          <a:xfrm>
            <a:off x="1295400" y="2514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6" name="Oval 45"/>
          <p:cNvSpPr/>
          <p:nvPr/>
        </p:nvSpPr>
        <p:spPr>
          <a:xfrm>
            <a:off x="2047875" y="2514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7" name="Oval 46"/>
          <p:cNvSpPr/>
          <p:nvPr/>
        </p:nvSpPr>
        <p:spPr>
          <a:xfrm>
            <a:off x="2800350" y="2514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8" name="Oval 47"/>
          <p:cNvSpPr/>
          <p:nvPr/>
        </p:nvSpPr>
        <p:spPr>
          <a:xfrm>
            <a:off x="3552825" y="2514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9" name="Oval 48"/>
          <p:cNvSpPr/>
          <p:nvPr/>
        </p:nvSpPr>
        <p:spPr>
          <a:xfrm>
            <a:off x="4305300" y="2514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0" name="Oval 49"/>
          <p:cNvSpPr/>
          <p:nvPr/>
        </p:nvSpPr>
        <p:spPr>
          <a:xfrm>
            <a:off x="1295400" y="3276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1" name="Oval 50"/>
          <p:cNvSpPr/>
          <p:nvPr/>
        </p:nvSpPr>
        <p:spPr>
          <a:xfrm>
            <a:off x="2047875" y="3276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Oval 51"/>
          <p:cNvSpPr/>
          <p:nvPr/>
        </p:nvSpPr>
        <p:spPr>
          <a:xfrm>
            <a:off x="2800350" y="3276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3" name="Oval 52"/>
          <p:cNvSpPr/>
          <p:nvPr/>
        </p:nvSpPr>
        <p:spPr>
          <a:xfrm>
            <a:off x="4305300" y="3276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Oval 53"/>
          <p:cNvSpPr/>
          <p:nvPr/>
        </p:nvSpPr>
        <p:spPr>
          <a:xfrm>
            <a:off x="1295400" y="4038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5" name="Oval 54"/>
          <p:cNvSpPr/>
          <p:nvPr/>
        </p:nvSpPr>
        <p:spPr>
          <a:xfrm>
            <a:off x="2047875" y="4038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6" name="Oval 55"/>
          <p:cNvSpPr/>
          <p:nvPr/>
        </p:nvSpPr>
        <p:spPr>
          <a:xfrm>
            <a:off x="2800350" y="4038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7" name="Oval 56"/>
          <p:cNvSpPr/>
          <p:nvPr/>
        </p:nvSpPr>
        <p:spPr>
          <a:xfrm>
            <a:off x="3552825" y="4038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8" name="Oval 57"/>
          <p:cNvSpPr/>
          <p:nvPr/>
        </p:nvSpPr>
        <p:spPr>
          <a:xfrm>
            <a:off x="4305300" y="4038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9" name="Oval 58"/>
          <p:cNvSpPr/>
          <p:nvPr/>
        </p:nvSpPr>
        <p:spPr>
          <a:xfrm>
            <a:off x="3552825" y="3276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60" name="Oval 59"/>
          <p:cNvSpPr/>
          <p:nvPr/>
        </p:nvSpPr>
        <p:spPr>
          <a:xfrm>
            <a:off x="1295400" y="4800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61" name="Oval 60"/>
          <p:cNvSpPr/>
          <p:nvPr/>
        </p:nvSpPr>
        <p:spPr>
          <a:xfrm>
            <a:off x="2047875" y="4800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62" name="Oval 61"/>
          <p:cNvSpPr/>
          <p:nvPr/>
        </p:nvSpPr>
        <p:spPr>
          <a:xfrm>
            <a:off x="2800350" y="4800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63" name="Oval 62"/>
          <p:cNvSpPr/>
          <p:nvPr/>
        </p:nvSpPr>
        <p:spPr>
          <a:xfrm>
            <a:off x="3552825" y="4800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64" name="Oval 63"/>
          <p:cNvSpPr/>
          <p:nvPr/>
        </p:nvSpPr>
        <p:spPr>
          <a:xfrm>
            <a:off x="4305300" y="4800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65" name="Oval 64"/>
          <p:cNvSpPr/>
          <p:nvPr/>
        </p:nvSpPr>
        <p:spPr>
          <a:xfrm>
            <a:off x="1295400" y="5562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66" name="Oval 65"/>
          <p:cNvSpPr/>
          <p:nvPr/>
        </p:nvSpPr>
        <p:spPr>
          <a:xfrm>
            <a:off x="2047875" y="5562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67" name="Oval 66"/>
          <p:cNvSpPr/>
          <p:nvPr/>
        </p:nvSpPr>
        <p:spPr>
          <a:xfrm>
            <a:off x="2800350" y="5562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68" name="Oval 67"/>
          <p:cNvSpPr/>
          <p:nvPr/>
        </p:nvSpPr>
        <p:spPr>
          <a:xfrm>
            <a:off x="3552825" y="5562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69" name="Oval 68"/>
          <p:cNvSpPr/>
          <p:nvPr/>
        </p:nvSpPr>
        <p:spPr>
          <a:xfrm>
            <a:off x="4305300" y="5562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70" name="Oval 69"/>
          <p:cNvSpPr/>
          <p:nvPr/>
        </p:nvSpPr>
        <p:spPr>
          <a:xfrm>
            <a:off x="5057775" y="1752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71" name="Oval 70"/>
          <p:cNvSpPr/>
          <p:nvPr/>
        </p:nvSpPr>
        <p:spPr>
          <a:xfrm>
            <a:off x="5810250" y="1752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72" name="Oval 71"/>
          <p:cNvSpPr/>
          <p:nvPr/>
        </p:nvSpPr>
        <p:spPr>
          <a:xfrm>
            <a:off x="6562725" y="1752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73" name="Oval 72"/>
          <p:cNvSpPr/>
          <p:nvPr/>
        </p:nvSpPr>
        <p:spPr>
          <a:xfrm>
            <a:off x="5057775" y="2514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74" name="Oval 73"/>
          <p:cNvSpPr/>
          <p:nvPr/>
        </p:nvSpPr>
        <p:spPr>
          <a:xfrm>
            <a:off x="5810250" y="2514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75" name="Oval 74"/>
          <p:cNvSpPr/>
          <p:nvPr/>
        </p:nvSpPr>
        <p:spPr>
          <a:xfrm>
            <a:off x="6562725" y="2514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76" name="Oval 75"/>
          <p:cNvSpPr/>
          <p:nvPr/>
        </p:nvSpPr>
        <p:spPr>
          <a:xfrm>
            <a:off x="5057775" y="3276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77" name="Oval 76"/>
          <p:cNvSpPr/>
          <p:nvPr/>
        </p:nvSpPr>
        <p:spPr>
          <a:xfrm>
            <a:off x="6562725" y="3276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78" name="Oval 77"/>
          <p:cNvSpPr/>
          <p:nvPr/>
        </p:nvSpPr>
        <p:spPr>
          <a:xfrm>
            <a:off x="5057775" y="4038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80" name="Oval 79"/>
          <p:cNvSpPr/>
          <p:nvPr/>
        </p:nvSpPr>
        <p:spPr>
          <a:xfrm>
            <a:off x="6562725" y="4038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81" name="Oval 80"/>
          <p:cNvSpPr/>
          <p:nvPr/>
        </p:nvSpPr>
        <p:spPr>
          <a:xfrm>
            <a:off x="5810250" y="3276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82" name="Oval 81"/>
          <p:cNvSpPr/>
          <p:nvPr/>
        </p:nvSpPr>
        <p:spPr>
          <a:xfrm>
            <a:off x="5057775" y="4800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83" name="Oval 82"/>
          <p:cNvSpPr/>
          <p:nvPr/>
        </p:nvSpPr>
        <p:spPr>
          <a:xfrm>
            <a:off x="5810250" y="4800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84" name="Oval 83"/>
          <p:cNvSpPr/>
          <p:nvPr/>
        </p:nvSpPr>
        <p:spPr>
          <a:xfrm>
            <a:off x="6562725" y="4800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85" name="Oval 84"/>
          <p:cNvSpPr/>
          <p:nvPr/>
        </p:nvSpPr>
        <p:spPr>
          <a:xfrm>
            <a:off x="5057775" y="5562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86" name="Oval 85"/>
          <p:cNvSpPr/>
          <p:nvPr/>
        </p:nvSpPr>
        <p:spPr>
          <a:xfrm>
            <a:off x="5810250" y="5562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87" name="Oval 86"/>
          <p:cNvSpPr/>
          <p:nvPr/>
        </p:nvSpPr>
        <p:spPr>
          <a:xfrm>
            <a:off x="6562725" y="5562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88" name="Oval 87"/>
          <p:cNvSpPr/>
          <p:nvPr/>
        </p:nvSpPr>
        <p:spPr>
          <a:xfrm>
            <a:off x="7315200" y="1752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89" name="Oval 88"/>
          <p:cNvSpPr/>
          <p:nvPr/>
        </p:nvSpPr>
        <p:spPr>
          <a:xfrm>
            <a:off x="7315200" y="2514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0" name="Oval 89"/>
          <p:cNvSpPr/>
          <p:nvPr/>
        </p:nvSpPr>
        <p:spPr>
          <a:xfrm>
            <a:off x="7315200" y="3276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1" name="Oval 90"/>
          <p:cNvSpPr/>
          <p:nvPr/>
        </p:nvSpPr>
        <p:spPr>
          <a:xfrm>
            <a:off x="7315200" y="4038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2" name="Oval 91"/>
          <p:cNvSpPr/>
          <p:nvPr/>
        </p:nvSpPr>
        <p:spPr>
          <a:xfrm>
            <a:off x="7315200" y="4800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3" name="Oval 92"/>
          <p:cNvSpPr/>
          <p:nvPr/>
        </p:nvSpPr>
        <p:spPr>
          <a:xfrm>
            <a:off x="7315200" y="5562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4" name="Isosceles Triangle 93"/>
          <p:cNvSpPr/>
          <p:nvPr/>
        </p:nvSpPr>
        <p:spPr>
          <a:xfrm>
            <a:off x="5810250" y="4038600"/>
            <a:ext cx="539496" cy="539496"/>
          </a:xfrm>
          <a:prstGeom prst="triangl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78937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686800" cy="990600"/>
          </a:xfrm>
        </p:spPr>
        <p:txBody>
          <a:bodyPr>
            <a:noAutofit/>
          </a:bodyPr>
          <a:lstStyle/>
          <a:p>
            <a:r>
              <a:rPr lang="en-US" dirty="0"/>
              <a:t>Pre-attentive processing: shape + color?</a:t>
            </a:r>
          </a:p>
        </p:txBody>
      </p:sp>
      <p:sp>
        <p:nvSpPr>
          <p:cNvPr id="47" name="Oval 46"/>
          <p:cNvSpPr/>
          <p:nvPr/>
        </p:nvSpPr>
        <p:spPr>
          <a:xfrm>
            <a:off x="1295400" y="1752600"/>
            <a:ext cx="533400" cy="533400"/>
          </a:xfrm>
          <a:prstGeom prst="ellipse">
            <a:avLst/>
          </a:prstGeom>
          <a:solidFill>
            <a:schemeClr val="tx2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8" name="Oval 47"/>
          <p:cNvSpPr/>
          <p:nvPr/>
        </p:nvSpPr>
        <p:spPr>
          <a:xfrm>
            <a:off x="2047875" y="1752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9" name="Oval 48"/>
          <p:cNvSpPr/>
          <p:nvPr/>
        </p:nvSpPr>
        <p:spPr>
          <a:xfrm>
            <a:off x="2800350" y="1752600"/>
            <a:ext cx="533400" cy="533400"/>
          </a:xfrm>
          <a:prstGeom prst="ellipse">
            <a:avLst/>
          </a:prstGeom>
          <a:solidFill>
            <a:srgbClr val="D2533C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1" name="Oval 50"/>
          <p:cNvSpPr/>
          <p:nvPr/>
        </p:nvSpPr>
        <p:spPr>
          <a:xfrm>
            <a:off x="4305300" y="1752600"/>
            <a:ext cx="533400" cy="533400"/>
          </a:xfrm>
          <a:prstGeom prst="ellipse">
            <a:avLst/>
          </a:prstGeom>
          <a:solidFill>
            <a:schemeClr val="tx2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3" name="Oval 52"/>
          <p:cNvSpPr/>
          <p:nvPr/>
        </p:nvSpPr>
        <p:spPr>
          <a:xfrm>
            <a:off x="2047875" y="2514600"/>
            <a:ext cx="533400" cy="533400"/>
          </a:xfrm>
          <a:prstGeom prst="ellipse">
            <a:avLst/>
          </a:prstGeom>
          <a:solidFill>
            <a:srgbClr val="D2533C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5" name="Oval 54"/>
          <p:cNvSpPr/>
          <p:nvPr/>
        </p:nvSpPr>
        <p:spPr>
          <a:xfrm>
            <a:off x="3552825" y="2514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7" name="Oval 56"/>
          <p:cNvSpPr/>
          <p:nvPr/>
        </p:nvSpPr>
        <p:spPr>
          <a:xfrm>
            <a:off x="1295400" y="3276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9" name="Oval 58"/>
          <p:cNvSpPr/>
          <p:nvPr/>
        </p:nvSpPr>
        <p:spPr>
          <a:xfrm>
            <a:off x="2800350" y="3276600"/>
            <a:ext cx="533400" cy="533400"/>
          </a:xfrm>
          <a:prstGeom prst="ellipse">
            <a:avLst/>
          </a:prstGeom>
          <a:solidFill>
            <a:schemeClr val="tx2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60" name="Oval 59"/>
          <p:cNvSpPr/>
          <p:nvPr/>
        </p:nvSpPr>
        <p:spPr>
          <a:xfrm>
            <a:off x="4305300" y="3276600"/>
            <a:ext cx="533400" cy="533400"/>
          </a:xfrm>
          <a:prstGeom prst="ellipse">
            <a:avLst/>
          </a:prstGeom>
          <a:solidFill>
            <a:schemeClr val="tx2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61" name="Oval 60"/>
          <p:cNvSpPr/>
          <p:nvPr/>
        </p:nvSpPr>
        <p:spPr>
          <a:xfrm>
            <a:off x="1295400" y="4038600"/>
            <a:ext cx="533400" cy="533400"/>
          </a:xfrm>
          <a:prstGeom prst="ellipse">
            <a:avLst/>
          </a:prstGeom>
          <a:solidFill>
            <a:schemeClr val="tx2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63" name="Oval 62"/>
          <p:cNvSpPr/>
          <p:nvPr/>
        </p:nvSpPr>
        <p:spPr>
          <a:xfrm>
            <a:off x="2800350" y="4038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64" name="Oval 63"/>
          <p:cNvSpPr/>
          <p:nvPr/>
        </p:nvSpPr>
        <p:spPr>
          <a:xfrm>
            <a:off x="3552825" y="4038600"/>
            <a:ext cx="533400" cy="533400"/>
          </a:xfrm>
          <a:prstGeom prst="ellipse">
            <a:avLst/>
          </a:prstGeom>
          <a:solidFill>
            <a:srgbClr val="D2533C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66" name="Oval 65"/>
          <p:cNvSpPr/>
          <p:nvPr/>
        </p:nvSpPr>
        <p:spPr>
          <a:xfrm>
            <a:off x="3552825" y="3276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67" name="Oval 66"/>
          <p:cNvSpPr/>
          <p:nvPr/>
        </p:nvSpPr>
        <p:spPr>
          <a:xfrm>
            <a:off x="1295400" y="4800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68" name="Oval 67"/>
          <p:cNvSpPr/>
          <p:nvPr/>
        </p:nvSpPr>
        <p:spPr>
          <a:xfrm>
            <a:off x="2047875" y="4800600"/>
            <a:ext cx="533400" cy="533400"/>
          </a:xfrm>
          <a:prstGeom prst="ellipse">
            <a:avLst/>
          </a:prstGeom>
          <a:solidFill>
            <a:schemeClr val="tx2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69" name="Oval 68"/>
          <p:cNvSpPr/>
          <p:nvPr/>
        </p:nvSpPr>
        <p:spPr>
          <a:xfrm>
            <a:off x="2800350" y="4800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71" name="Oval 70"/>
          <p:cNvSpPr/>
          <p:nvPr/>
        </p:nvSpPr>
        <p:spPr>
          <a:xfrm>
            <a:off x="4305300" y="4800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73" name="Oval 72"/>
          <p:cNvSpPr/>
          <p:nvPr/>
        </p:nvSpPr>
        <p:spPr>
          <a:xfrm>
            <a:off x="2047875" y="5562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75" name="Oval 74"/>
          <p:cNvSpPr/>
          <p:nvPr/>
        </p:nvSpPr>
        <p:spPr>
          <a:xfrm>
            <a:off x="3552825" y="5562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76" name="Oval 75"/>
          <p:cNvSpPr/>
          <p:nvPr/>
        </p:nvSpPr>
        <p:spPr>
          <a:xfrm>
            <a:off x="4305300" y="5562600"/>
            <a:ext cx="533400" cy="533400"/>
          </a:xfrm>
          <a:prstGeom prst="ellipse">
            <a:avLst/>
          </a:prstGeom>
          <a:solidFill>
            <a:schemeClr val="tx2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78" name="Oval 77"/>
          <p:cNvSpPr/>
          <p:nvPr/>
        </p:nvSpPr>
        <p:spPr>
          <a:xfrm>
            <a:off x="5810250" y="1752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79" name="Oval 78"/>
          <p:cNvSpPr/>
          <p:nvPr/>
        </p:nvSpPr>
        <p:spPr>
          <a:xfrm>
            <a:off x="6562725" y="1752600"/>
            <a:ext cx="533400" cy="533400"/>
          </a:xfrm>
          <a:prstGeom prst="ellipse">
            <a:avLst/>
          </a:prstGeom>
          <a:solidFill>
            <a:schemeClr val="tx2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80" name="Oval 79"/>
          <p:cNvSpPr/>
          <p:nvPr/>
        </p:nvSpPr>
        <p:spPr>
          <a:xfrm>
            <a:off x="5057775" y="2514600"/>
            <a:ext cx="533400" cy="533400"/>
          </a:xfrm>
          <a:prstGeom prst="ellipse">
            <a:avLst/>
          </a:prstGeom>
          <a:solidFill>
            <a:schemeClr val="tx2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82" name="Oval 81"/>
          <p:cNvSpPr/>
          <p:nvPr/>
        </p:nvSpPr>
        <p:spPr>
          <a:xfrm>
            <a:off x="6562725" y="2514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83" name="Oval 82"/>
          <p:cNvSpPr/>
          <p:nvPr/>
        </p:nvSpPr>
        <p:spPr>
          <a:xfrm>
            <a:off x="5057775" y="3276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84" name="Oval 83"/>
          <p:cNvSpPr/>
          <p:nvPr/>
        </p:nvSpPr>
        <p:spPr>
          <a:xfrm>
            <a:off x="6562725" y="3276600"/>
            <a:ext cx="533400" cy="533400"/>
          </a:xfrm>
          <a:prstGeom prst="ellipse">
            <a:avLst/>
          </a:prstGeom>
          <a:solidFill>
            <a:schemeClr val="tx2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85" name="Oval 84"/>
          <p:cNvSpPr/>
          <p:nvPr/>
        </p:nvSpPr>
        <p:spPr>
          <a:xfrm>
            <a:off x="5057775" y="4038600"/>
            <a:ext cx="533400" cy="533400"/>
          </a:xfrm>
          <a:prstGeom prst="ellipse">
            <a:avLst/>
          </a:prstGeom>
          <a:solidFill>
            <a:srgbClr val="D2533C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87" name="Oval 86"/>
          <p:cNvSpPr/>
          <p:nvPr/>
        </p:nvSpPr>
        <p:spPr>
          <a:xfrm>
            <a:off x="5810250" y="3276600"/>
            <a:ext cx="533400" cy="533400"/>
          </a:xfrm>
          <a:prstGeom prst="ellipse">
            <a:avLst/>
          </a:prstGeom>
          <a:solidFill>
            <a:schemeClr val="tx2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89" name="Oval 88"/>
          <p:cNvSpPr/>
          <p:nvPr/>
        </p:nvSpPr>
        <p:spPr>
          <a:xfrm>
            <a:off x="5810250" y="4800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0" name="Oval 89"/>
          <p:cNvSpPr/>
          <p:nvPr/>
        </p:nvSpPr>
        <p:spPr>
          <a:xfrm>
            <a:off x="6562725" y="4800600"/>
            <a:ext cx="533400" cy="533400"/>
          </a:xfrm>
          <a:prstGeom prst="ellipse">
            <a:avLst/>
          </a:prstGeom>
          <a:solidFill>
            <a:srgbClr val="D2533C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2" name="Oval 91"/>
          <p:cNvSpPr/>
          <p:nvPr/>
        </p:nvSpPr>
        <p:spPr>
          <a:xfrm>
            <a:off x="5810250" y="5562600"/>
            <a:ext cx="533400" cy="533400"/>
          </a:xfrm>
          <a:prstGeom prst="ellipse">
            <a:avLst/>
          </a:prstGeom>
          <a:solidFill>
            <a:schemeClr val="tx2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4" name="Oval 93"/>
          <p:cNvSpPr/>
          <p:nvPr/>
        </p:nvSpPr>
        <p:spPr>
          <a:xfrm>
            <a:off x="7315200" y="1752600"/>
            <a:ext cx="533400" cy="533400"/>
          </a:xfrm>
          <a:prstGeom prst="ellipse">
            <a:avLst/>
          </a:prstGeom>
          <a:solidFill>
            <a:schemeClr val="tx2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6" name="Oval 95"/>
          <p:cNvSpPr/>
          <p:nvPr/>
        </p:nvSpPr>
        <p:spPr>
          <a:xfrm>
            <a:off x="7315200" y="3276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7" name="Oval 96"/>
          <p:cNvSpPr/>
          <p:nvPr/>
        </p:nvSpPr>
        <p:spPr>
          <a:xfrm>
            <a:off x="7315200" y="4038600"/>
            <a:ext cx="533400" cy="533400"/>
          </a:xfrm>
          <a:prstGeom prst="ellipse">
            <a:avLst/>
          </a:prstGeom>
          <a:solidFill>
            <a:srgbClr val="D2533C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8" name="Oval 97"/>
          <p:cNvSpPr/>
          <p:nvPr/>
        </p:nvSpPr>
        <p:spPr>
          <a:xfrm>
            <a:off x="7315200" y="4800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9" name="Oval 98"/>
          <p:cNvSpPr/>
          <p:nvPr/>
        </p:nvSpPr>
        <p:spPr>
          <a:xfrm>
            <a:off x="7315200" y="5562600"/>
            <a:ext cx="533400" cy="533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0" name="Isosceles Triangle 99"/>
          <p:cNvSpPr/>
          <p:nvPr/>
        </p:nvSpPr>
        <p:spPr>
          <a:xfrm>
            <a:off x="1295400" y="5556504"/>
            <a:ext cx="539496" cy="539496"/>
          </a:xfrm>
          <a:prstGeom prst="triangl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1" name="Isosceles Triangle 100"/>
          <p:cNvSpPr/>
          <p:nvPr/>
        </p:nvSpPr>
        <p:spPr>
          <a:xfrm>
            <a:off x="1295400" y="2514600"/>
            <a:ext cx="539496" cy="539496"/>
          </a:xfrm>
          <a:prstGeom prst="triangl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2" name="Isosceles Triangle 101"/>
          <p:cNvSpPr/>
          <p:nvPr/>
        </p:nvSpPr>
        <p:spPr>
          <a:xfrm>
            <a:off x="2047875" y="3276600"/>
            <a:ext cx="539496" cy="539496"/>
          </a:xfrm>
          <a:prstGeom prst="triangl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3" name="Isosceles Triangle 102"/>
          <p:cNvSpPr/>
          <p:nvPr/>
        </p:nvSpPr>
        <p:spPr>
          <a:xfrm>
            <a:off x="4305300" y="4038600"/>
            <a:ext cx="539496" cy="539496"/>
          </a:xfrm>
          <a:prstGeom prst="triangl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4" name="Isosceles Triangle 103"/>
          <p:cNvSpPr/>
          <p:nvPr/>
        </p:nvSpPr>
        <p:spPr>
          <a:xfrm>
            <a:off x="3552825" y="4794504"/>
            <a:ext cx="539496" cy="539496"/>
          </a:xfrm>
          <a:prstGeom prst="triangle">
            <a:avLst/>
          </a:prstGeom>
          <a:solidFill>
            <a:srgbClr val="D2533C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5" name="Isosceles Triangle 104"/>
          <p:cNvSpPr/>
          <p:nvPr/>
        </p:nvSpPr>
        <p:spPr>
          <a:xfrm>
            <a:off x="3552825" y="1752600"/>
            <a:ext cx="539496" cy="539496"/>
          </a:xfrm>
          <a:prstGeom prst="triangl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6" name="Isosceles Triangle 105"/>
          <p:cNvSpPr/>
          <p:nvPr/>
        </p:nvSpPr>
        <p:spPr>
          <a:xfrm>
            <a:off x="2800350" y="2514600"/>
            <a:ext cx="539496" cy="539496"/>
          </a:xfrm>
          <a:prstGeom prst="triangl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7" name="Isosceles Triangle 106"/>
          <p:cNvSpPr/>
          <p:nvPr/>
        </p:nvSpPr>
        <p:spPr>
          <a:xfrm>
            <a:off x="2800350" y="5556504"/>
            <a:ext cx="539496" cy="539496"/>
          </a:xfrm>
          <a:prstGeom prst="triangl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8" name="Isosceles Triangle 107"/>
          <p:cNvSpPr/>
          <p:nvPr/>
        </p:nvSpPr>
        <p:spPr>
          <a:xfrm>
            <a:off x="2047875" y="4038600"/>
            <a:ext cx="539496" cy="539496"/>
          </a:xfrm>
          <a:prstGeom prst="triangl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9" name="Isosceles Triangle 108"/>
          <p:cNvSpPr/>
          <p:nvPr/>
        </p:nvSpPr>
        <p:spPr>
          <a:xfrm>
            <a:off x="7309104" y="2514600"/>
            <a:ext cx="539496" cy="539496"/>
          </a:xfrm>
          <a:prstGeom prst="triangl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10" name="Isosceles Triangle 109"/>
          <p:cNvSpPr/>
          <p:nvPr/>
        </p:nvSpPr>
        <p:spPr>
          <a:xfrm>
            <a:off x="4305300" y="2514600"/>
            <a:ext cx="539496" cy="539496"/>
          </a:xfrm>
          <a:prstGeom prst="triangl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11" name="Isosceles Triangle 110"/>
          <p:cNvSpPr/>
          <p:nvPr/>
        </p:nvSpPr>
        <p:spPr>
          <a:xfrm>
            <a:off x="5057775" y="4794504"/>
            <a:ext cx="539496" cy="539496"/>
          </a:xfrm>
          <a:prstGeom prst="triangl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12" name="Isosceles Triangle 111"/>
          <p:cNvSpPr/>
          <p:nvPr/>
        </p:nvSpPr>
        <p:spPr>
          <a:xfrm>
            <a:off x="5057775" y="1752600"/>
            <a:ext cx="539496" cy="539496"/>
          </a:xfrm>
          <a:prstGeom prst="triangl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13" name="Isosceles Triangle 112"/>
          <p:cNvSpPr/>
          <p:nvPr/>
        </p:nvSpPr>
        <p:spPr>
          <a:xfrm>
            <a:off x="5057775" y="5556504"/>
            <a:ext cx="539496" cy="539496"/>
          </a:xfrm>
          <a:prstGeom prst="triangl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14" name="Isosceles Triangle 113"/>
          <p:cNvSpPr/>
          <p:nvPr/>
        </p:nvSpPr>
        <p:spPr>
          <a:xfrm>
            <a:off x="5810250" y="4038600"/>
            <a:ext cx="539496" cy="539496"/>
          </a:xfrm>
          <a:prstGeom prst="triangl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15" name="Isosceles Triangle 114"/>
          <p:cNvSpPr/>
          <p:nvPr/>
        </p:nvSpPr>
        <p:spPr>
          <a:xfrm>
            <a:off x="5810250" y="2514600"/>
            <a:ext cx="539496" cy="539496"/>
          </a:xfrm>
          <a:prstGeom prst="triangl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16" name="Isosceles Triangle 115"/>
          <p:cNvSpPr/>
          <p:nvPr/>
        </p:nvSpPr>
        <p:spPr>
          <a:xfrm>
            <a:off x="6556629" y="5556504"/>
            <a:ext cx="539496" cy="539496"/>
          </a:xfrm>
          <a:prstGeom prst="triangl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17" name="Isosceles Triangle 116"/>
          <p:cNvSpPr/>
          <p:nvPr/>
        </p:nvSpPr>
        <p:spPr>
          <a:xfrm>
            <a:off x="6556629" y="4038600"/>
            <a:ext cx="539496" cy="539496"/>
          </a:xfrm>
          <a:prstGeom prst="triangl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77848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Discussion: what’s going on here?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Answer:</a:t>
            </a:r>
            <a:r>
              <a:rPr lang="en-US" dirty="0"/>
              <a:t> this is called “conjunction”</a:t>
            </a:r>
          </a:p>
          <a:p>
            <a:pPr lvl="1"/>
            <a:r>
              <a:rPr lang="en-US" dirty="0"/>
              <a:t>If you search for </a:t>
            </a:r>
            <a:r>
              <a:rPr lang="en-US" dirty="0">
                <a:solidFill>
                  <a:schemeClr val="tx2"/>
                </a:solidFill>
              </a:rPr>
              <a:t>red</a:t>
            </a:r>
            <a:r>
              <a:rPr lang="en-US" dirty="0"/>
              <a:t> things, you get a bunch of </a:t>
            </a:r>
            <a:r>
              <a:rPr lang="en-US" dirty="0">
                <a:solidFill>
                  <a:srgbClr val="D2533C"/>
                </a:solidFill>
              </a:rPr>
              <a:t>red</a:t>
            </a:r>
            <a:r>
              <a:rPr lang="en-US" dirty="0"/>
              <a:t> circles (as well as the </a:t>
            </a:r>
            <a:r>
              <a:rPr lang="en-US" dirty="0">
                <a:solidFill>
                  <a:srgbClr val="D2533C"/>
                </a:solidFill>
              </a:rPr>
              <a:t>red</a:t>
            </a:r>
            <a:r>
              <a:rPr lang="en-US" dirty="0"/>
              <a:t> </a:t>
            </a:r>
            <a:r>
              <a:rPr lang="en-US" b="1" dirty="0"/>
              <a:t>triangle</a:t>
            </a:r>
            <a:r>
              <a:rPr lang="en-US" dirty="0"/>
              <a:t>). </a:t>
            </a:r>
          </a:p>
          <a:p>
            <a:pPr lvl="1"/>
            <a:r>
              <a:rPr lang="en-US" dirty="0"/>
              <a:t>Similarly, if you search for search for </a:t>
            </a:r>
            <a:r>
              <a:rPr lang="en-US" b="1" dirty="0"/>
              <a:t>triangles</a:t>
            </a:r>
            <a:r>
              <a:rPr lang="en-US" dirty="0"/>
              <a:t>, you get a bunch of </a:t>
            </a:r>
            <a:r>
              <a:rPr lang="en-US" dirty="0">
                <a:solidFill>
                  <a:srgbClr val="1E6DAE"/>
                </a:solidFill>
              </a:rPr>
              <a:t>blue</a:t>
            </a:r>
            <a:r>
              <a:rPr lang="en-US" dirty="0"/>
              <a:t> </a:t>
            </a:r>
            <a:r>
              <a:rPr lang="en-US" b="1" dirty="0"/>
              <a:t>triangles</a:t>
            </a:r>
            <a:r>
              <a:rPr lang="en-US" dirty="0"/>
              <a:t> (as well as the </a:t>
            </a:r>
            <a:r>
              <a:rPr lang="en-US" dirty="0">
                <a:solidFill>
                  <a:schemeClr val="tx2"/>
                </a:solidFill>
              </a:rPr>
              <a:t>red</a:t>
            </a:r>
            <a:r>
              <a:rPr lang="en-US" dirty="0"/>
              <a:t> </a:t>
            </a:r>
            <a:r>
              <a:rPr lang="en-US" b="1" dirty="0"/>
              <a:t>triangle</a:t>
            </a:r>
            <a:r>
              <a:rPr lang="en-US" dirty="0"/>
              <a:t>). </a:t>
            </a:r>
          </a:p>
          <a:p>
            <a:pPr lvl="1"/>
            <a:r>
              <a:rPr lang="en-US" dirty="0"/>
              <a:t>Either way, you have to search through them all one by one!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8819" y="4800600"/>
            <a:ext cx="5021581" cy="204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139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Pre-attentive processing for visualization</a:t>
            </a:r>
          </a:p>
        </p:txBody>
      </p:sp>
      <p:sp>
        <p:nvSpPr>
          <p:cNvPr id="8" name="Content Placeholder 1"/>
          <p:cNvSpPr>
            <a:spLocks noGrp="1"/>
          </p:cNvSpPr>
          <p:nvPr>
            <p:ph idx="1"/>
          </p:nvPr>
        </p:nvSpPr>
        <p:spPr>
          <a:xfrm>
            <a:off x="474935" y="1570184"/>
            <a:ext cx="8188774" cy="4830616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37744" indent="-237744">
              <a:spcBef>
                <a:spcPts val="600"/>
              </a:spcBef>
              <a:buSzTx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Whatever draws our eyes draws our attention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</a:endParaRPr>
          </a:p>
          <a:p>
            <a:pPr marL="237744" indent="-237744">
              <a:spcBef>
                <a:spcPts val="600"/>
              </a:spcBef>
              <a:buSzTx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This can be useful</a:t>
            </a:r>
          </a:p>
          <a:p>
            <a:pPr marL="237744" indent="-237744">
              <a:spcBef>
                <a:spcPts val="600"/>
              </a:spcBef>
              <a:buSzTx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 </a:t>
            </a:r>
            <a:r>
              <a:rPr lang="en-US" kern="0" dirty="0"/>
              <a:t>I</a:t>
            </a: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t can also</a:t>
            </a:r>
            <a:r>
              <a:rPr kumimoji="0" lang="en-US" b="0" i="0" u="none" strike="noStrike" kern="0" cap="none" spc="0" normalizeH="0" noProof="0" dirty="0">
                <a:ln>
                  <a:noFill/>
                </a:ln>
                <a:effectLst/>
                <a:uLnTx/>
                <a:uFillTx/>
              </a:rPr>
              <a:t> </a:t>
            </a: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be problematic:</a:t>
            </a:r>
          </a:p>
          <a:p>
            <a:pPr marL="0" marR="0" lvl="1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26626" name="AutoShape 2" descr="http://www.csc.ncsu.edu/faculty/healey/PP/figs/tg_hue.gif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3305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Ex. flicker can cause change blindness</a:t>
            </a:r>
          </a:p>
        </p:txBody>
      </p:sp>
      <p:sp>
        <p:nvSpPr>
          <p:cNvPr id="26626" name="AutoShape 2" descr="http://www.csc.ncsu.edu/faculty/healey/PP/figs/tg_hue.gif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 descr="Airplane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511552" y="2286000"/>
            <a:ext cx="4120896" cy="3090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5113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you see it now?</a:t>
            </a:r>
          </a:p>
        </p:txBody>
      </p:sp>
      <p:sp>
        <p:nvSpPr>
          <p:cNvPr id="26626" name="AutoShape 2" descr="http://www.csc.ncsu.edu/faculty/healey/PP/figs/tg_hue.gif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 descr="Airplane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511552" y="2286000"/>
            <a:ext cx="4120896" cy="3090672"/>
          </a:xfrm>
          <a:prstGeom prst="rect">
            <a:avLst/>
          </a:prstGeom>
        </p:spPr>
      </p:pic>
      <p:pic>
        <p:nvPicPr>
          <p:cNvPr id="7" name="Content Placeholder 9" descr="airplane02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11552" y="2286000"/>
            <a:ext cx="4114800" cy="3086100"/>
          </a:xfrm>
          <a:prstGeom prst="rect">
            <a:avLst/>
          </a:prstGeom>
        </p:spPr>
      </p:pic>
      <p:pic>
        <p:nvPicPr>
          <p:cNvPr id="9" name="Picture 8" descr="airplane01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511552" y="2286000"/>
            <a:ext cx="4114800" cy="3086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239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534400" cy="990600"/>
          </a:xfrm>
        </p:spPr>
        <p:txBody>
          <a:bodyPr>
            <a:noAutofit/>
          </a:bodyPr>
          <a:lstStyle/>
          <a:p>
            <a:r>
              <a:rPr lang="en-US" dirty="0"/>
              <a:t>Sometimes gestalt &amp; pre-attention compete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212" r="-121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7965934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610600" cy="990600"/>
          </a:xfrm>
        </p:spPr>
        <p:txBody>
          <a:bodyPr>
            <a:normAutofit/>
          </a:bodyPr>
          <a:lstStyle/>
          <a:p>
            <a:r>
              <a:rPr lang="en-US" dirty="0"/>
              <a:t>Sometimes gestalt &amp; pre-attention compete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b="55200"/>
          <a:stretch/>
        </p:blipFill>
        <p:spPr>
          <a:xfrm>
            <a:off x="1828800" y="2438400"/>
            <a:ext cx="5334000" cy="261724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2035" t="56488" r="-2035" b="-1288"/>
          <a:stretch/>
        </p:blipFill>
        <p:spPr>
          <a:xfrm>
            <a:off x="1938528" y="2564355"/>
            <a:ext cx="5334000" cy="2617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862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Magnitude estimation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rgbClr val="000000"/>
                </a:solidFill>
              </a:rPr>
              <a:t>Question: </a:t>
            </a:r>
            <a:r>
              <a:rPr lang="en-US" dirty="0">
                <a:solidFill>
                  <a:srgbClr val="000000"/>
                </a:solidFill>
              </a:rPr>
              <a:t>How much </a:t>
            </a:r>
            <a:r>
              <a:rPr lang="en-US" b="1" dirty="0">
                <a:solidFill>
                  <a:srgbClr val="000000"/>
                </a:solidFill>
              </a:rPr>
              <a:t>bigger </a:t>
            </a:r>
            <a:r>
              <a:rPr lang="en-US" dirty="0">
                <a:solidFill>
                  <a:srgbClr val="000000"/>
                </a:solidFill>
              </a:rPr>
              <a:t>is the lower bar?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</a:endParaRPr>
          </a:p>
          <a:p>
            <a:pPr marL="0" indent="0" algn="ctr">
              <a:buNone/>
            </a:pPr>
            <a:r>
              <a:rPr lang="en-US" b="1" dirty="0">
                <a:solidFill>
                  <a:srgbClr val="000000"/>
                </a:solidFill>
              </a:rPr>
              <a:t>Answer: </a:t>
            </a:r>
            <a:r>
              <a:rPr lang="en-US" dirty="0">
                <a:solidFill>
                  <a:srgbClr val="000000"/>
                </a:solidFill>
              </a:rPr>
              <a:t> 2x</a:t>
            </a:r>
            <a:endParaRPr lang="en-US" b="1" dirty="0">
              <a:solidFill>
                <a:srgbClr val="0000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838200" y="3352800"/>
            <a:ext cx="3657600" cy="304800"/>
          </a:xfrm>
          <a:prstGeom prst="rect">
            <a:avLst/>
          </a:prstGeom>
          <a:solidFill>
            <a:srgbClr val="D2533C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38200" y="4038600"/>
            <a:ext cx="7315200" cy="304800"/>
          </a:xfrm>
          <a:prstGeom prst="rect">
            <a:avLst/>
          </a:prstGeom>
          <a:solidFill>
            <a:srgbClr val="D2533C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838200" y="3352800"/>
            <a:ext cx="3657600" cy="304800"/>
          </a:xfrm>
          <a:prstGeom prst="rect">
            <a:avLst/>
          </a:prstGeom>
          <a:noFill/>
          <a:ln w="38100" cmpd="sng">
            <a:solidFill>
              <a:srgbClr val="000000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5409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4445E-6 -4.59509E-6 L 0.40021 -4.59509E-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01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“gestalt effect”</a:t>
            </a:r>
          </a:p>
        </p:txBody>
      </p:sp>
      <p:pic>
        <p:nvPicPr>
          <p:cNvPr id="4" name="Content Placeholder 3" descr="Screen Shot 2016-02-07 at 12.19.55 P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47" b="871"/>
          <a:stretch/>
        </p:blipFill>
        <p:spPr>
          <a:xfrm>
            <a:off x="457200" y="1295400"/>
            <a:ext cx="8229600" cy="3154987"/>
          </a:xfr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4876800"/>
            <a:ext cx="8229600" cy="1600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rgbClr val="003470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Lucida Grande"/>
              <a:buChar char="-"/>
              <a:defRPr sz="2000" kern="1200">
                <a:solidFill>
                  <a:srgbClr val="003470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charset="2"/>
              <a:buChar char=""/>
              <a:defRPr sz="1800" kern="1200">
                <a:solidFill>
                  <a:srgbClr val="003470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rgbClr val="003470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rgbClr val="003470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Our brain’s ability to generate whole forms, instead of just collections of unrelated elements</a:t>
            </a:r>
          </a:p>
        </p:txBody>
      </p:sp>
    </p:spTree>
    <p:extLst>
      <p:ext uri="{BB962C8B-B14F-4D97-AF65-F5344CB8AC3E}">
        <p14:creationId xmlns:p14="http://schemas.microsoft.com/office/powerpoint/2010/main" val="9940183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4495800" y="2895600"/>
            <a:ext cx="1828800" cy="1828800"/>
            <a:chOff x="4495800" y="2895600"/>
            <a:chExt cx="1828800" cy="1828800"/>
          </a:xfrm>
        </p:grpSpPr>
        <p:sp>
          <p:nvSpPr>
            <p:cNvPr id="14" name="Rectangle 13"/>
            <p:cNvSpPr>
              <a:spLocks/>
            </p:cNvSpPr>
            <p:nvPr/>
          </p:nvSpPr>
          <p:spPr>
            <a:xfrm>
              <a:off x="4495800" y="3810000"/>
              <a:ext cx="914400" cy="914400"/>
            </a:xfrm>
            <a:prstGeom prst="rect">
              <a:avLst/>
            </a:prstGeom>
            <a:solidFill>
              <a:schemeClr val="bg1"/>
            </a:solidFill>
            <a:ln w="38100" cmpd="sng">
              <a:solidFill>
                <a:srgbClr val="000000"/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5" name="Rectangle 14"/>
            <p:cNvSpPr>
              <a:spLocks/>
            </p:cNvSpPr>
            <p:nvPr/>
          </p:nvSpPr>
          <p:spPr>
            <a:xfrm>
              <a:off x="5410200" y="3810000"/>
              <a:ext cx="914400" cy="914400"/>
            </a:xfrm>
            <a:prstGeom prst="rect">
              <a:avLst/>
            </a:prstGeom>
            <a:solidFill>
              <a:schemeClr val="bg1"/>
            </a:solidFill>
            <a:ln w="38100" cmpd="sng">
              <a:solidFill>
                <a:srgbClr val="000000"/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6" name="Rectangle 15"/>
            <p:cNvSpPr>
              <a:spLocks/>
            </p:cNvSpPr>
            <p:nvPr/>
          </p:nvSpPr>
          <p:spPr>
            <a:xfrm>
              <a:off x="4495800" y="2895600"/>
              <a:ext cx="914400" cy="914400"/>
            </a:xfrm>
            <a:prstGeom prst="rect">
              <a:avLst/>
            </a:prstGeom>
            <a:solidFill>
              <a:schemeClr val="bg1"/>
            </a:solidFill>
            <a:ln w="38100" cmpd="sng">
              <a:solidFill>
                <a:srgbClr val="000000"/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7" name="Rectangle 16"/>
            <p:cNvSpPr>
              <a:spLocks/>
            </p:cNvSpPr>
            <p:nvPr/>
          </p:nvSpPr>
          <p:spPr>
            <a:xfrm>
              <a:off x="5410200" y="2895600"/>
              <a:ext cx="914400" cy="914400"/>
            </a:xfrm>
            <a:prstGeom prst="rect">
              <a:avLst/>
            </a:prstGeom>
            <a:solidFill>
              <a:schemeClr val="bg1"/>
            </a:solidFill>
            <a:ln w="38100" cmpd="sng">
              <a:solidFill>
                <a:srgbClr val="000000"/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Magnitude estimation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rgbClr val="000000"/>
                </a:solidFill>
              </a:rPr>
              <a:t>Question: </a:t>
            </a:r>
            <a:r>
              <a:rPr lang="en-US" dirty="0">
                <a:solidFill>
                  <a:srgbClr val="000000"/>
                </a:solidFill>
              </a:rPr>
              <a:t>How much </a:t>
            </a:r>
            <a:r>
              <a:rPr lang="en-US" b="1" dirty="0">
                <a:solidFill>
                  <a:srgbClr val="000000"/>
                </a:solidFill>
              </a:rPr>
              <a:t>bigger </a:t>
            </a:r>
            <a:r>
              <a:rPr lang="en-US" dirty="0">
                <a:solidFill>
                  <a:srgbClr val="000000"/>
                </a:solidFill>
              </a:rPr>
              <a:t>is the right square?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</a:endParaRPr>
          </a:p>
          <a:p>
            <a:pPr marL="0" indent="0" algn="ctr">
              <a:buNone/>
            </a:pPr>
            <a:r>
              <a:rPr lang="en-US" b="1" dirty="0">
                <a:solidFill>
                  <a:srgbClr val="000000"/>
                </a:solidFill>
              </a:rPr>
              <a:t>Answer: </a:t>
            </a:r>
            <a:r>
              <a:rPr lang="en-US" dirty="0">
                <a:solidFill>
                  <a:srgbClr val="000000"/>
                </a:solidFill>
              </a:rPr>
              <a:t> 4x</a:t>
            </a:r>
            <a:endParaRPr lang="en-US" b="1" dirty="0">
              <a:solidFill>
                <a:srgbClr val="000000"/>
              </a:solidFill>
            </a:endParaRPr>
          </a:p>
        </p:txBody>
      </p:sp>
      <p:sp>
        <p:nvSpPr>
          <p:cNvPr id="12" name="Rectangle 11"/>
          <p:cNvSpPr>
            <a:spLocks/>
          </p:cNvSpPr>
          <p:nvPr/>
        </p:nvSpPr>
        <p:spPr>
          <a:xfrm>
            <a:off x="2743200" y="3352800"/>
            <a:ext cx="914400" cy="914400"/>
          </a:xfrm>
          <a:prstGeom prst="rect">
            <a:avLst/>
          </a:prstGeom>
          <a:solidFill>
            <a:schemeClr val="tx2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3" name="Rectangle 12"/>
          <p:cNvSpPr>
            <a:spLocks noChangeAspect="1"/>
          </p:cNvSpPr>
          <p:nvPr/>
        </p:nvSpPr>
        <p:spPr>
          <a:xfrm>
            <a:off x="4495800" y="2895600"/>
            <a:ext cx="1828800" cy="1828800"/>
          </a:xfrm>
          <a:prstGeom prst="rect">
            <a:avLst/>
          </a:prstGeom>
          <a:solidFill>
            <a:schemeClr val="tx2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2654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98697E-6 1.52707E-6 L -0.28348 1.52707E-6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174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38666E-6 1.52707E-6 L 0.19177 1.52707E-6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58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9177 1.52707E-6 L 0.19177 0.06663 " pathEditMode="relative" rAng="0" ptsTypes="AA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33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3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 66"/>
          <p:cNvGrpSpPr/>
          <p:nvPr/>
        </p:nvGrpSpPr>
        <p:grpSpPr>
          <a:xfrm>
            <a:off x="1524000" y="2286000"/>
            <a:ext cx="3200400" cy="3200400"/>
            <a:chOff x="4648200" y="1676400"/>
            <a:chExt cx="3200400" cy="3200400"/>
          </a:xfrm>
        </p:grpSpPr>
        <p:sp>
          <p:nvSpPr>
            <p:cNvPr id="40" name="Cube 39"/>
            <p:cNvSpPr/>
            <p:nvPr/>
          </p:nvSpPr>
          <p:spPr>
            <a:xfrm flipH="1">
              <a:off x="6477000" y="3505200"/>
              <a:ext cx="1066800" cy="1066800"/>
            </a:xfrm>
            <a:prstGeom prst="cube">
              <a:avLst>
                <a:gd name="adj" fmla="val 15206"/>
              </a:avLst>
            </a:prstGeom>
            <a:noFill/>
            <a:ln w="38100" cmpd="sng">
              <a:solidFill>
                <a:srgbClr val="000000"/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41" name="Cube 40"/>
            <p:cNvSpPr/>
            <p:nvPr/>
          </p:nvSpPr>
          <p:spPr>
            <a:xfrm flipH="1">
              <a:off x="5562600" y="3505200"/>
              <a:ext cx="1066800" cy="1066800"/>
            </a:xfrm>
            <a:prstGeom prst="cube">
              <a:avLst>
                <a:gd name="adj" fmla="val 15206"/>
              </a:avLst>
            </a:prstGeom>
            <a:noFill/>
            <a:ln w="38100" cmpd="sng">
              <a:solidFill>
                <a:srgbClr val="000000"/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42" name="Cube 41"/>
            <p:cNvSpPr/>
            <p:nvPr/>
          </p:nvSpPr>
          <p:spPr>
            <a:xfrm flipH="1">
              <a:off x="4648200" y="3505200"/>
              <a:ext cx="1066800" cy="1066800"/>
            </a:xfrm>
            <a:prstGeom prst="cube">
              <a:avLst>
                <a:gd name="adj" fmla="val 15206"/>
              </a:avLst>
            </a:prstGeom>
            <a:noFill/>
            <a:ln w="38100" cmpd="sng">
              <a:solidFill>
                <a:srgbClr val="000000"/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43" name="Cube 42"/>
            <p:cNvSpPr/>
            <p:nvPr/>
          </p:nvSpPr>
          <p:spPr>
            <a:xfrm flipH="1">
              <a:off x="6629400" y="3657600"/>
              <a:ext cx="1066800" cy="1066800"/>
            </a:xfrm>
            <a:prstGeom prst="cube">
              <a:avLst>
                <a:gd name="adj" fmla="val 15206"/>
              </a:avLst>
            </a:prstGeom>
            <a:noFill/>
            <a:ln w="38100" cmpd="sng">
              <a:solidFill>
                <a:srgbClr val="000000"/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44" name="Cube 43"/>
            <p:cNvSpPr/>
            <p:nvPr/>
          </p:nvSpPr>
          <p:spPr>
            <a:xfrm flipH="1">
              <a:off x="5715000" y="3657600"/>
              <a:ext cx="1066800" cy="1066800"/>
            </a:xfrm>
            <a:prstGeom prst="cube">
              <a:avLst>
                <a:gd name="adj" fmla="val 15206"/>
              </a:avLst>
            </a:prstGeom>
            <a:noFill/>
            <a:ln w="38100" cmpd="sng">
              <a:solidFill>
                <a:srgbClr val="000000"/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45" name="Cube 44"/>
            <p:cNvSpPr/>
            <p:nvPr/>
          </p:nvSpPr>
          <p:spPr>
            <a:xfrm flipH="1">
              <a:off x="4800600" y="3657600"/>
              <a:ext cx="1066800" cy="1066800"/>
            </a:xfrm>
            <a:prstGeom prst="cube">
              <a:avLst>
                <a:gd name="adj" fmla="val 15206"/>
              </a:avLst>
            </a:prstGeom>
            <a:noFill/>
            <a:ln w="38100" cmpd="sng">
              <a:solidFill>
                <a:srgbClr val="000000"/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46" name="Cube 45"/>
            <p:cNvSpPr/>
            <p:nvPr/>
          </p:nvSpPr>
          <p:spPr>
            <a:xfrm flipH="1">
              <a:off x="6781800" y="3810000"/>
              <a:ext cx="1066800" cy="1066800"/>
            </a:xfrm>
            <a:prstGeom prst="cube">
              <a:avLst>
                <a:gd name="adj" fmla="val 15206"/>
              </a:avLst>
            </a:prstGeom>
            <a:noFill/>
            <a:ln w="38100" cmpd="sng">
              <a:solidFill>
                <a:srgbClr val="000000"/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47" name="Cube 46"/>
            <p:cNvSpPr/>
            <p:nvPr/>
          </p:nvSpPr>
          <p:spPr>
            <a:xfrm flipH="1">
              <a:off x="5867400" y="3810000"/>
              <a:ext cx="1066800" cy="1066800"/>
            </a:xfrm>
            <a:prstGeom prst="cube">
              <a:avLst>
                <a:gd name="adj" fmla="val 15206"/>
              </a:avLst>
            </a:prstGeom>
            <a:noFill/>
            <a:ln w="38100" cmpd="sng">
              <a:solidFill>
                <a:srgbClr val="000000"/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48" name="Cube 47"/>
            <p:cNvSpPr/>
            <p:nvPr/>
          </p:nvSpPr>
          <p:spPr>
            <a:xfrm flipH="1">
              <a:off x="4953000" y="3810000"/>
              <a:ext cx="1066800" cy="1066800"/>
            </a:xfrm>
            <a:prstGeom prst="cube">
              <a:avLst>
                <a:gd name="adj" fmla="val 15206"/>
              </a:avLst>
            </a:prstGeom>
            <a:noFill/>
            <a:ln w="38100" cmpd="sng">
              <a:solidFill>
                <a:srgbClr val="000000"/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49" name="Cube 48"/>
            <p:cNvSpPr/>
            <p:nvPr/>
          </p:nvSpPr>
          <p:spPr>
            <a:xfrm flipH="1">
              <a:off x="6477000" y="2590800"/>
              <a:ext cx="1066800" cy="1066800"/>
            </a:xfrm>
            <a:prstGeom prst="cube">
              <a:avLst>
                <a:gd name="adj" fmla="val 15206"/>
              </a:avLst>
            </a:prstGeom>
            <a:noFill/>
            <a:ln w="38100" cmpd="sng">
              <a:solidFill>
                <a:srgbClr val="000000"/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50" name="Cube 49"/>
            <p:cNvSpPr/>
            <p:nvPr/>
          </p:nvSpPr>
          <p:spPr>
            <a:xfrm flipH="1">
              <a:off x="5562600" y="2590800"/>
              <a:ext cx="1066800" cy="1066800"/>
            </a:xfrm>
            <a:prstGeom prst="cube">
              <a:avLst>
                <a:gd name="adj" fmla="val 15206"/>
              </a:avLst>
            </a:prstGeom>
            <a:noFill/>
            <a:ln w="38100" cmpd="sng">
              <a:solidFill>
                <a:srgbClr val="000000"/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51" name="Cube 50"/>
            <p:cNvSpPr/>
            <p:nvPr/>
          </p:nvSpPr>
          <p:spPr>
            <a:xfrm flipH="1">
              <a:off x="4648200" y="2590800"/>
              <a:ext cx="1066800" cy="1066800"/>
            </a:xfrm>
            <a:prstGeom prst="cube">
              <a:avLst>
                <a:gd name="adj" fmla="val 15206"/>
              </a:avLst>
            </a:prstGeom>
            <a:noFill/>
            <a:ln w="38100" cmpd="sng">
              <a:solidFill>
                <a:srgbClr val="000000"/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52" name="Cube 51"/>
            <p:cNvSpPr/>
            <p:nvPr/>
          </p:nvSpPr>
          <p:spPr>
            <a:xfrm flipH="1">
              <a:off x="6629400" y="2743200"/>
              <a:ext cx="1066800" cy="1066800"/>
            </a:xfrm>
            <a:prstGeom prst="cube">
              <a:avLst>
                <a:gd name="adj" fmla="val 15206"/>
              </a:avLst>
            </a:prstGeom>
            <a:noFill/>
            <a:ln w="38100" cmpd="sng">
              <a:solidFill>
                <a:srgbClr val="000000"/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53" name="Cube 52"/>
            <p:cNvSpPr/>
            <p:nvPr/>
          </p:nvSpPr>
          <p:spPr>
            <a:xfrm flipH="1">
              <a:off x="5715000" y="2743200"/>
              <a:ext cx="1066800" cy="1066800"/>
            </a:xfrm>
            <a:prstGeom prst="cube">
              <a:avLst>
                <a:gd name="adj" fmla="val 15206"/>
              </a:avLst>
            </a:prstGeom>
            <a:noFill/>
            <a:ln w="38100" cmpd="sng">
              <a:solidFill>
                <a:srgbClr val="000000"/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54" name="Cube 53"/>
            <p:cNvSpPr/>
            <p:nvPr/>
          </p:nvSpPr>
          <p:spPr>
            <a:xfrm flipH="1">
              <a:off x="4800600" y="2743200"/>
              <a:ext cx="1066800" cy="1066800"/>
            </a:xfrm>
            <a:prstGeom prst="cube">
              <a:avLst>
                <a:gd name="adj" fmla="val 15206"/>
              </a:avLst>
            </a:prstGeom>
            <a:noFill/>
            <a:ln w="38100" cmpd="sng">
              <a:solidFill>
                <a:srgbClr val="000000"/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55" name="Cube 54"/>
            <p:cNvSpPr/>
            <p:nvPr/>
          </p:nvSpPr>
          <p:spPr>
            <a:xfrm flipH="1">
              <a:off x="6781800" y="2895600"/>
              <a:ext cx="1066800" cy="1066800"/>
            </a:xfrm>
            <a:prstGeom prst="cube">
              <a:avLst>
                <a:gd name="adj" fmla="val 15206"/>
              </a:avLst>
            </a:prstGeom>
            <a:noFill/>
            <a:ln w="38100" cmpd="sng">
              <a:solidFill>
                <a:srgbClr val="000000"/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56" name="Cube 55"/>
            <p:cNvSpPr/>
            <p:nvPr/>
          </p:nvSpPr>
          <p:spPr>
            <a:xfrm flipH="1">
              <a:off x="5867400" y="2895600"/>
              <a:ext cx="1066800" cy="1066800"/>
            </a:xfrm>
            <a:prstGeom prst="cube">
              <a:avLst>
                <a:gd name="adj" fmla="val 15206"/>
              </a:avLst>
            </a:prstGeom>
            <a:noFill/>
            <a:ln w="38100" cmpd="sng">
              <a:solidFill>
                <a:srgbClr val="000000"/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57" name="Cube 56"/>
            <p:cNvSpPr/>
            <p:nvPr/>
          </p:nvSpPr>
          <p:spPr>
            <a:xfrm flipH="1">
              <a:off x="4953000" y="2895600"/>
              <a:ext cx="1066800" cy="1066800"/>
            </a:xfrm>
            <a:prstGeom prst="cube">
              <a:avLst>
                <a:gd name="adj" fmla="val 15206"/>
              </a:avLst>
            </a:prstGeom>
            <a:noFill/>
            <a:ln w="38100" cmpd="sng">
              <a:solidFill>
                <a:srgbClr val="000000"/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58" name="Cube 57"/>
            <p:cNvSpPr/>
            <p:nvPr/>
          </p:nvSpPr>
          <p:spPr>
            <a:xfrm flipH="1">
              <a:off x="6477000" y="1676400"/>
              <a:ext cx="1066800" cy="1066800"/>
            </a:xfrm>
            <a:prstGeom prst="cube">
              <a:avLst>
                <a:gd name="adj" fmla="val 15206"/>
              </a:avLst>
            </a:prstGeom>
            <a:noFill/>
            <a:ln w="38100" cmpd="sng">
              <a:solidFill>
                <a:srgbClr val="000000"/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59" name="Cube 58"/>
            <p:cNvSpPr/>
            <p:nvPr/>
          </p:nvSpPr>
          <p:spPr>
            <a:xfrm flipH="1">
              <a:off x="5562600" y="1676400"/>
              <a:ext cx="1066800" cy="1066800"/>
            </a:xfrm>
            <a:prstGeom prst="cube">
              <a:avLst>
                <a:gd name="adj" fmla="val 15206"/>
              </a:avLst>
            </a:prstGeom>
            <a:noFill/>
            <a:ln w="38100" cmpd="sng">
              <a:solidFill>
                <a:srgbClr val="000000"/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60" name="Cube 59"/>
            <p:cNvSpPr/>
            <p:nvPr/>
          </p:nvSpPr>
          <p:spPr>
            <a:xfrm flipH="1">
              <a:off x="4648200" y="1676400"/>
              <a:ext cx="1066800" cy="1066800"/>
            </a:xfrm>
            <a:prstGeom prst="cube">
              <a:avLst>
                <a:gd name="adj" fmla="val 15206"/>
              </a:avLst>
            </a:prstGeom>
            <a:noFill/>
            <a:ln w="38100" cmpd="sng">
              <a:solidFill>
                <a:srgbClr val="000000"/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61" name="Cube 60"/>
            <p:cNvSpPr/>
            <p:nvPr/>
          </p:nvSpPr>
          <p:spPr>
            <a:xfrm flipH="1">
              <a:off x="6629400" y="1828800"/>
              <a:ext cx="1066800" cy="1066800"/>
            </a:xfrm>
            <a:prstGeom prst="cube">
              <a:avLst>
                <a:gd name="adj" fmla="val 15206"/>
              </a:avLst>
            </a:prstGeom>
            <a:noFill/>
            <a:ln w="38100" cmpd="sng">
              <a:solidFill>
                <a:srgbClr val="000000"/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62" name="Cube 61"/>
            <p:cNvSpPr/>
            <p:nvPr/>
          </p:nvSpPr>
          <p:spPr>
            <a:xfrm flipH="1">
              <a:off x="5715000" y="1828800"/>
              <a:ext cx="1066800" cy="1066800"/>
            </a:xfrm>
            <a:prstGeom prst="cube">
              <a:avLst>
                <a:gd name="adj" fmla="val 15206"/>
              </a:avLst>
            </a:prstGeom>
            <a:noFill/>
            <a:ln w="38100" cmpd="sng">
              <a:solidFill>
                <a:srgbClr val="000000"/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63" name="Cube 62"/>
            <p:cNvSpPr/>
            <p:nvPr/>
          </p:nvSpPr>
          <p:spPr>
            <a:xfrm flipH="1">
              <a:off x="4800600" y="1828800"/>
              <a:ext cx="1066800" cy="1066800"/>
            </a:xfrm>
            <a:prstGeom prst="cube">
              <a:avLst>
                <a:gd name="adj" fmla="val 15206"/>
              </a:avLst>
            </a:prstGeom>
            <a:noFill/>
            <a:ln w="38100" cmpd="sng">
              <a:solidFill>
                <a:srgbClr val="000000"/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64" name="Cube 63"/>
            <p:cNvSpPr/>
            <p:nvPr/>
          </p:nvSpPr>
          <p:spPr>
            <a:xfrm flipH="1">
              <a:off x="6781800" y="1981200"/>
              <a:ext cx="1066800" cy="1066800"/>
            </a:xfrm>
            <a:prstGeom prst="cube">
              <a:avLst>
                <a:gd name="adj" fmla="val 15206"/>
              </a:avLst>
            </a:prstGeom>
            <a:noFill/>
            <a:ln w="38100" cmpd="sng">
              <a:solidFill>
                <a:srgbClr val="000000"/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65" name="Cube 64"/>
            <p:cNvSpPr/>
            <p:nvPr/>
          </p:nvSpPr>
          <p:spPr>
            <a:xfrm flipH="1">
              <a:off x="5867400" y="1981200"/>
              <a:ext cx="1066800" cy="1066800"/>
            </a:xfrm>
            <a:prstGeom prst="cube">
              <a:avLst>
                <a:gd name="adj" fmla="val 15206"/>
              </a:avLst>
            </a:prstGeom>
            <a:noFill/>
            <a:ln w="38100" cmpd="sng">
              <a:solidFill>
                <a:srgbClr val="000000"/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66" name="Cube 65"/>
            <p:cNvSpPr/>
            <p:nvPr/>
          </p:nvSpPr>
          <p:spPr>
            <a:xfrm flipH="1">
              <a:off x="4953000" y="1981200"/>
              <a:ext cx="1066800" cy="1066800"/>
            </a:xfrm>
            <a:prstGeom prst="cube">
              <a:avLst>
                <a:gd name="adj" fmla="val 15206"/>
              </a:avLst>
            </a:prstGeom>
            <a:noFill/>
            <a:ln w="38100" cmpd="sng">
              <a:solidFill>
                <a:srgbClr val="000000"/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Magnitude estimation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rgbClr val="000000"/>
                </a:solidFill>
              </a:rPr>
              <a:t>Question: </a:t>
            </a:r>
            <a:r>
              <a:rPr lang="en-US" dirty="0">
                <a:solidFill>
                  <a:srgbClr val="000000"/>
                </a:solidFill>
              </a:rPr>
              <a:t>How much </a:t>
            </a:r>
            <a:r>
              <a:rPr lang="en-US" b="1" dirty="0">
                <a:solidFill>
                  <a:srgbClr val="000000"/>
                </a:solidFill>
              </a:rPr>
              <a:t>bigger </a:t>
            </a:r>
            <a:r>
              <a:rPr lang="en-US" dirty="0">
                <a:solidFill>
                  <a:srgbClr val="000000"/>
                </a:solidFill>
              </a:rPr>
              <a:t>is the left cube?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</a:endParaRPr>
          </a:p>
          <a:p>
            <a:pPr marL="0" indent="0" algn="ctr">
              <a:buNone/>
            </a:pPr>
            <a:r>
              <a:rPr lang="en-US" b="1" dirty="0">
                <a:solidFill>
                  <a:srgbClr val="000000"/>
                </a:solidFill>
              </a:rPr>
              <a:t>Answer: </a:t>
            </a:r>
            <a:r>
              <a:rPr lang="en-US" dirty="0">
                <a:solidFill>
                  <a:srgbClr val="000000"/>
                </a:solidFill>
              </a:rPr>
              <a:t> 27x</a:t>
            </a:r>
            <a:endParaRPr lang="en-US" b="1" dirty="0">
              <a:solidFill>
                <a:srgbClr val="000000"/>
              </a:solidFill>
            </a:endParaRPr>
          </a:p>
          <a:p>
            <a:endParaRPr lang="en-US" dirty="0"/>
          </a:p>
        </p:txBody>
      </p:sp>
      <p:sp>
        <p:nvSpPr>
          <p:cNvPr id="6" name="Cube 5"/>
          <p:cNvSpPr/>
          <p:nvPr/>
        </p:nvSpPr>
        <p:spPr>
          <a:xfrm flipH="1">
            <a:off x="1524000" y="2286000"/>
            <a:ext cx="3200400" cy="3200400"/>
          </a:xfrm>
          <a:prstGeom prst="cube">
            <a:avLst>
              <a:gd name="adj" fmla="val 15206"/>
            </a:avLst>
          </a:prstGeom>
          <a:solidFill>
            <a:schemeClr val="tx2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Cube 11"/>
          <p:cNvSpPr/>
          <p:nvPr/>
        </p:nvSpPr>
        <p:spPr>
          <a:xfrm flipH="1">
            <a:off x="5943600" y="3505200"/>
            <a:ext cx="1066800" cy="1066800"/>
          </a:xfrm>
          <a:prstGeom prst="cube">
            <a:avLst>
              <a:gd name="adj" fmla="val 15206"/>
            </a:avLst>
          </a:prstGeom>
          <a:solidFill>
            <a:schemeClr val="tx2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7002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1079E-6 -4.44239E-6 L 0.39188 -4.44239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594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-0.25 0  E" pathEditMode="relative" ptsTypes="">
                                      <p:cBhvr>
                                        <p:cTn id="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2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Straight Connector 31"/>
          <p:cNvCxnSpPr/>
          <p:nvPr/>
        </p:nvCxnSpPr>
        <p:spPr>
          <a:xfrm flipV="1">
            <a:off x="1143000" y="1676400"/>
            <a:ext cx="4267200" cy="4267200"/>
          </a:xfrm>
          <a:prstGeom prst="line">
            <a:avLst/>
          </a:prstGeom>
          <a:ln w="12700" cap="rnd" cmpd="sng">
            <a:solidFill>
              <a:srgbClr val="000000"/>
            </a:solidFill>
            <a:prstDash val="sysDash"/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“Apparent” magnitude</a:t>
            </a:r>
          </a:p>
        </p:txBody>
      </p:sp>
      <p:sp>
        <p:nvSpPr>
          <p:cNvPr id="5" name="Rectangle 4"/>
          <p:cNvSpPr/>
          <p:nvPr/>
        </p:nvSpPr>
        <p:spPr>
          <a:xfrm>
            <a:off x="3733800" y="6581001"/>
            <a:ext cx="54102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dirty="0"/>
              <a:t>http://</a:t>
            </a:r>
            <a:r>
              <a:rPr lang="en-US" sz="1200" dirty="0" err="1"/>
              <a:t>makingmaps.net</a:t>
            </a:r>
            <a:r>
              <a:rPr lang="en-US" sz="1200" dirty="0"/>
              <a:t>/2007/08/28/perceptual-scaling-of-map-symbols/</a:t>
            </a:r>
          </a:p>
        </p:txBody>
      </p:sp>
      <p:sp>
        <p:nvSpPr>
          <p:cNvPr id="6" name="Rectangle 5"/>
          <p:cNvSpPr/>
          <p:nvPr/>
        </p:nvSpPr>
        <p:spPr>
          <a:xfrm>
            <a:off x="1143000" y="1600200"/>
            <a:ext cx="4343400" cy="4343400"/>
          </a:xfrm>
          <a:prstGeom prst="rect">
            <a:avLst/>
          </a:prstGeom>
          <a:noFill/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143000" y="1676400"/>
            <a:ext cx="4267200" cy="4267200"/>
          </a:xfrm>
          <a:prstGeom prst="line">
            <a:avLst/>
          </a:prstGeom>
          <a:ln w="57150" cap="rnd" cmpd="sng">
            <a:solidFill>
              <a:srgbClr val="00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Freeform 8"/>
          <p:cNvSpPr/>
          <p:nvPr/>
        </p:nvSpPr>
        <p:spPr>
          <a:xfrm>
            <a:off x="1139777" y="3300090"/>
            <a:ext cx="4287734" cy="2648757"/>
          </a:xfrm>
          <a:custGeom>
            <a:avLst/>
            <a:gdLst>
              <a:gd name="connsiteX0" fmla="*/ 0 w 4363720"/>
              <a:gd name="connsiteY0" fmla="*/ 2844157 h 2844157"/>
              <a:gd name="connsiteX1" fmla="*/ 2420671 w 4363720"/>
              <a:gd name="connsiteY1" fmla="*/ 1031278 h 2844157"/>
              <a:gd name="connsiteX2" fmla="*/ 4363720 w 4363720"/>
              <a:gd name="connsiteY2" fmla="*/ 0 h 2844157"/>
              <a:gd name="connsiteX0" fmla="*/ 0 w 4363720"/>
              <a:gd name="connsiteY0" fmla="*/ 2844157 h 2844157"/>
              <a:gd name="connsiteX1" fmla="*/ 2203570 w 4363720"/>
              <a:gd name="connsiteY1" fmla="*/ 1183256 h 2844157"/>
              <a:gd name="connsiteX2" fmla="*/ 4363720 w 4363720"/>
              <a:gd name="connsiteY2" fmla="*/ 0 h 2844157"/>
              <a:gd name="connsiteX0" fmla="*/ 0 w 4363720"/>
              <a:gd name="connsiteY0" fmla="*/ 2844157 h 2844157"/>
              <a:gd name="connsiteX1" fmla="*/ 2203570 w 4363720"/>
              <a:gd name="connsiteY1" fmla="*/ 1183256 h 2844157"/>
              <a:gd name="connsiteX2" fmla="*/ 4363720 w 4363720"/>
              <a:gd name="connsiteY2" fmla="*/ 0 h 2844157"/>
              <a:gd name="connsiteX0" fmla="*/ 0 w 4363720"/>
              <a:gd name="connsiteY0" fmla="*/ 2844157 h 2844157"/>
              <a:gd name="connsiteX1" fmla="*/ 2203570 w 4363720"/>
              <a:gd name="connsiteY1" fmla="*/ 1183256 h 2844157"/>
              <a:gd name="connsiteX2" fmla="*/ 4363720 w 4363720"/>
              <a:gd name="connsiteY2" fmla="*/ 0 h 2844157"/>
              <a:gd name="connsiteX0" fmla="*/ 0 w 4287734"/>
              <a:gd name="connsiteY0" fmla="*/ 2648757 h 2648757"/>
              <a:gd name="connsiteX1" fmla="*/ 2203570 w 4287734"/>
              <a:gd name="connsiteY1" fmla="*/ 987856 h 2648757"/>
              <a:gd name="connsiteX2" fmla="*/ 4287734 w 4287734"/>
              <a:gd name="connsiteY2" fmla="*/ 0 h 26487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287734" h="2648757">
                <a:moveTo>
                  <a:pt x="0" y="2648757"/>
                </a:moveTo>
                <a:cubicBezTo>
                  <a:pt x="846692" y="1979330"/>
                  <a:pt x="1488948" y="1429316"/>
                  <a:pt x="2203570" y="987856"/>
                </a:cubicBezTo>
                <a:cubicBezTo>
                  <a:pt x="2918192" y="546397"/>
                  <a:pt x="4287734" y="0"/>
                  <a:pt x="4287734" y="0"/>
                </a:cubicBezTo>
              </a:path>
            </a:pathLst>
          </a:custGeom>
          <a:ln w="57150" cmpd="sng">
            <a:solidFill>
              <a:srgbClr val="00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/>
        </p:nvSpPr>
        <p:spPr>
          <a:xfrm>
            <a:off x="1153855" y="4459433"/>
            <a:ext cx="4298589" cy="1476357"/>
          </a:xfrm>
          <a:custGeom>
            <a:avLst/>
            <a:gdLst>
              <a:gd name="connsiteX0" fmla="*/ 0 w 4363720"/>
              <a:gd name="connsiteY0" fmla="*/ 2844157 h 2844157"/>
              <a:gd name="connsiteX1" fmla="*/ 2420671 w 4363720"/>
              <a:gd name="connsiteY1" fmla="*/ 1031278 h 2844157"/>
              <a:gd name="connsiteX2" fmla="*/ 4363720 w 4363720"/>
              <a:gd name="connsiteY2" fmla="*/ 0 h 2844157"/>
              <a:gd name="connsiteX0" fmla="*/ 0 w 4363720"/>
              <a:gd name="connsiteY0" fmla="*/ 2844157 h 2844157"/>
              <a:gd name="connsiteX1" fmla="*/ 2203570 w 4363720"/>
              <a:gd name="connsiteY1" fmla="*/ 1183256 h 2844157"/>
              <a:gd name="connsiteX2" fmla="*/ 4363720 w 4363720"/>
              <a:gd name="connsiteY2" fmla="*/ 0 h 2844157"/>
              <a:gd name="connsiteX0" fmla="*/ 0 w 4363720"/>
              <a:gd name="connsiteY0" fmla="*/ 2844157 h 2844157"/>
              <a:gd name="connsiteX1" fmla="*/ 2203570 w 4363720"/>
              <a:gd name="connsiteY1" fmla="*/ 1183256 h 2844157"/>
              <a:gd name="connsiteX2" fmla="*/ 4363720 w 4363720"/>
              <a:gd name="connsiteY2" fmla="*/ 0 h 2844157"/>
              <a:gd name="connsiteX0" fmla="*/ 0 w 4363720"/>
              <a:gd name="connsiteY0" fmla="*/ 2844157 h 2844157"/>
              <a:gd name="connsiteX1" fmla="*/ 2203570 w 4363720"/>
              <a:gd name="connsiteY1" fmla="*/ 1183256 h 2844157"/>
              <a:gd name="connsiteX2" fmla="*/ 4363720 w 4363720"/>
              <a:gd name="connsiteY2" fmla="*/ 0 h 2844157"/>
              <a:gd name="connsiteX0" fmla="*/ 0 w 4309445"/>
              <a:gd name="connsiteY0" fmla="*/ 1817469 h 1817469"/>
              <a:gd name="connsiteX1" fmla="*/ 2203570 w 4309445"/>
              <a:gd name="connsiteY1" fmla="*/ 156568 h 1817469"/>
              <a:gd name="connsiteX2" fmla="*/ 4309445 w 4309445"/>
              <a:gd name="connsiteY2" fmla="*/ 69723 h 1817469"/>
              <a:gd name="connsiteX0" fmla="*/ 0 w 4309445"/>
              <a:gd name="connsiteY0" fmla="*/ 1747746 h 1747746"/>
              <a:gd name="connsiteX1" fmla="*/ 2257845 w 4309445"/>
              <a:gd name="connsiteY1" fmla="*/ 542778 h 1747746"/>
              <a:gd name="connsiteX2" fmla="*/ 4309445 w 4309445"/>
              <a:gd name="connsiteY2" fmla="*/ 0 h 1747746"/>
              <a:gd name="connsiteX0" fmla="*/ 0 w 4298590"/>
              <a:gd name="connsiteY0" fmla="*/ 1791168 h 1791168"/>
              <a:gd name="connsiteX1" fmla="*/ 2257845 w 4298590"/>
              <a:gd name="connsiteY1" fmla="*/ 586200 h 1791168"/>
              <a:gd name="connsiteX2" fmla="*/ 4298590 w 4298590"/>
              <a:gd name="connsiteY2" fmla="*/ 0 h 1791168"/>
              <a:gd name="connsiteX0" fmla="*/ 0 w 4287734"/>
              <a:gd name="connsiteY0" fmla="*/ 1758601 h 1758601"/>
              <a:gd name="connsiteX1" fmla="*/ 2246989 w 4287734"/>
              <a:gd name="connsiteY1" fmla="*/ 586200 h 1758601"/>
              <a:gd name="connsiteX2" fmla="*/ 4287734 w 4287734"/>
              <a:gd name="connsiteY2" fmla="*/ 0 h 1758601"/>
              <a:gd name="connsiteX0" fmla="*/ 0 w 4287734"/>
              <a:gd name="connsiteY0" fmla="*/ 1758601 h 1758601"/>
              <a:gd name="connsiteX1" fmla="*/ 2246989 w 4287734"/>
              <a:gd name="connsiteY1" fmla="*/ 586200 h 1758601"/>
              <a:gd name="connsiteX2" fmla="*/ 4287734 w 4287734"/>
              <a:gd name="connsiteY2" fmla="*/ 0 h 1758601"/>
              <a:gd name="connsiteX0" fmla="*/ 0 w 4298589"/>
              <a:gd name="connsiteY0" fmla="*/ 1476357 h 1476357"/>
              <a:gd name="connsiteX1" fmla="*/ 2246989 w 4298589"/>
              <a:gd name="connsiteY1" fmla="*/ 303956 h 1476357"/>
              <a:gd name="connsiteX2" fmla="*/ 4298589 w 4298589"/>
              <a:gd name="connsiteY2" fmla="*/ 0 h 1476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298589" h="1476357">
                <a:moveTo>
                  <a:pt x="0" y="1476357"/>
                </a:moveTo>
                <a:cubicBezTo>
                  <a:pt x="911822" y="882919"/>
                  <a:pt x="1530557" y="550016"/>
                  <a:pt x="2246989" y="303956"/>
                </a:cubicBezTo>
                <a:cubicBezTo>
                  <a:pt x="2963421" y="57896"/>
                  <a:pt x="4298589" y="0"/>
                  <a:pt x="4298589" y="0"/>
                </a:cubicBezTo>
              </a:path>
            </a:pathLst>
          </a:custGeom>
          <a:ln w="57150" cmpd="sng">
            <a:solidFill>
              <a:srgbClr val="00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4" name="Group 33"/>
          <p:cNvGrpSpPr/>
          <p:nvPr/>
        </p:nvGrpSpPr>
        <p:grpSpPr>
          <a:xfrm>
            <a:off x="5624146" y="1524000"/>
            <a:ext cx="2093390" cy="738664"/>
            <a:chOff x="5624146" y="1524000"/>
            <a:chExt cx="2093390" cy="738664"/>
          </a:xfrm>
        </p:grpSpPr>
        <p:sp>
          <p:nvSpPr>
            <p:cNvPr id="16" name="Rectangle 15"/>
            <p:cNvSpPr>
              <a:spLocks/>
            </p:cNvSpPr>
            <p:nvPr/>
          </p:nvSpPr>
          <p:spPr>
            <a:xfrm>
              <a:off x="6934200" y="1661160"/>
              <a:ext cx="457200" cy="91440"/>
            </a:xfrm>
            <a:prstGeom prst="rect">
              <a:avLst/>
            </a:prstGeom>
            <a:solidFill>
              <a:schemeClr val="tx2"/>
            </a:solidFill>
            <a:ln w="38100" cmpd="sng">
              <a:solidFill>
                <a:srgbClr val="000000"/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3" name="Rectangle 22"/>
            <p:cNvSpPr>
              <a:spLocks/>
            </p:cNvSpPr>
            <p:nvPr/>
          </p:nvSpPr>
          <p:spPr>
            <a:xfrm>
              <a:off x="6705600" y="2133600"/>
              <a:ext cx="914400" cy="91440"/>
            </a:xfrm>
            <a:prstGeom prst="rect">
              <a:avLst/>
            </a:prstGeom>
            <a:solidFill>
              <a:schemeClr val="tx2"/>
            </a:solidFill>
            <a:ln w="38100" cmpd="sng">
              <a:solidFill>
                <a:srgbClr val="000000"/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" name="Rectangle 23"/>
            <p:cNvSpPr>
              <a:spLocks/>
            </p:cNvSpPr>
            <p:nvPr/>
          </p:nvSpPr>
          <p:spPr>
            <a:xfrm>
              <a:off x="7086600" y="1889760"/>
              <a:ext cx="630936" cy="91440"/>
            </a:xfrm>
            <a:prstGeom prst="rect">
              <a:avLst/>
            </a:prstGeom>
            <a:solidFill>
              <a:schemeClr val="tx2"/>
            </a:solidFill>
            <a:ln w="38100" cmpd="sng">
              <a:solidFill>
                <a:srgbClr val="000000"/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5" name="Rectangle 24"/>
            <p:cNvSpPr>
              <a:spLocks/>
            </p:cNvSpPr>
            <p:nvPr/>
          </p:nvSpPr>
          <p:spPr>
            <a:xfrm>
              <a:off x="6751320" y="1889760"/>
              <a:ext cx="182880" cy="91440"/>
            </a:xfrm>
            <a:prstGeom prst="rect">
              <a:avLst/>
            </a:prstGeom>
            <a:solidFill>
              <a:schemeClr val="tx2"/>
            </a:solidFill>
            <a:ln w="38100" cmpd="sng">
              <a:solidFill>
                <a:srgbClr val="000000"/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5624146" y="1524000"/>
              <a:ext cx="890689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Length</a:t>
              </a:r>
            </a:p>
            <a:p>
              <a:pPr algn="ctr"/>
              <a:r>
                <a:rPr lang="en-US" sz="1200" dirty="0"/>
                <a:t>estimate </a:t>
              </a:r>
            </a:p>
            <a:p>
              <a:pPr algn="ctr"/>
              <a:r>
                <a:rPr lang="en-US" sz="1200" dirty="0"/>
                <a:t>correctly</a:t>
              </a: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5686363" y="2590800"/>
            <a:ext cx="2086037" cy="1066800"/>
            <a:chOff x="5686363" y="2590800"/>
            <a:chExt cx="2086037" cy="1066800"/>
          </a:xfrm>
        </p:grpSpPr>
        <p:sp>
          <p:nvSpPr>
            <p:cNvPr id="15" name="Rectangle 14"/>
            <p:cNvSpPr>
              <a:spLocks/>
            </p:cNvSpPr>
            <p:nvPr/>
          </p:nvSpPr>
          <p:spPr>
            <a:xfrm>
              <a:off x="6781800" y="3352800"/>
              <a:ext cx="228600" cy="228600"/>
            </a:xfrm>
            <a:prstGeom prst="rect">
              <a:avLst/>
            </a:prstGeom>
            <a:solidFill>
              <a:schemeClr val="tx2"/>
            </a:solidFill>
            <a:ln w="38100" cmpd="sng">
              <a:solidFill>
                <a:srgbClr val="000000"/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0" name="Rectangle 19"/>
            <p:cNvSpPr>
              <a:spLocks/>
            </p:cNvSpPr>
            <p:nvPr/>
          </p:nvSpPr>
          <p:spPr>
            <a:xfrm>
              <a:off x="6705600" y="2743200"/>
              <a:ext cx="381000" cy="381000"/>
            </a:xfrm>
            <a:prstGeom prst="rect">
              <a:avLst/>
            </a:prstGeom>
            <a:solidFill>
              <a:schemeClr val="tx2"/>
            </a:solidFill>
            <a:ln w="38100" cmpd="sng">
              <a:solidFill>
                <a:srgbClr val="000000"/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1" name="Rectangle 20"/>
            <p:cNvSpPr>
              <a:spLocks/>
            </p:cNvSpPr>
            <p:nvPr/>
          </p:nvSpPr>
          <p:spPr>
            <a:xfrm>
              <a:off x="7239000" y="2590800"/>
              <a:ext cx="533400" cy="533400"/>
            </a:xfrm>
            <a:prstGeom prst="rect">
              <a:avLst/>
            </a:prstGeom>
            <a:solidFill>
              <a:schemeClr val="tx2"/>
            </a:solidFill>
            <a:ln w="38100" cmpd="sng">
              <a:solidFill>
                <a:srgbClr val="000000"/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2" name="Rectangle 21"/>
            <p:cNvSpPr>
              <a:spLocks/>
            </p:cNvSpPr>
            <p:nvPr/>
          </p:nvSpPr>
          <p:spPr>
            <a:xfrm>
              <a:off x="7239000" y="3276600"/>
              <a:ext cx="381000" cy="381000"/>
            </a:xfrm>
            <a:prstGeom prst="rect">
              <a:avLst/>
            </a:prstGeom>
            <a:solidFill>
              <a:schemeClr val="tx2"/>
            </a:solidFill>
            <a:ln w="38100" cmpd="sng">
              <a:solidFill>
                <a:srgbClr val="000000"/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5686363" y="2819400"/>
              <a:ext cx="766255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Area</a:t>
              </a:r>
            </a:p>
            <a:p>
              <a:pPr algn="ctr"/>
              <a:r>
                <a:rPr lang="en-US" sz="1200" dirty="0"/>
                <a:t>under-</a:t>
              </a:r>
            </a:p>
            <a:p>
              <a:pPr algn="ctr"/>
              <a:r>
                <a:rPr lang="en-US" sz="1200" dirty="0"/>
                <a:t>estimate</a:t>
              </a: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5585780" y="4114800"/>
            <a:ext cx="2262820" cy="1219200"/>
            <a:chOff x="5585780" y="4114800"/>
            <a:chExt cx="2262820" cy="1219200"/>
          </a:xfrm>
        </p:grpSpPr>
        <p:sp>
          <p:nvSpPr>
            <p:cNvPr id="14" name="Cube 13"/>
            <p:cNvSpPr/>
            <p:nvPr/>
          </p:nvSpPr>
          <p:spPr>
            <a:xfrm flipH="1">
              <a:off x="6629400" y="4572000"/>
              <a:ext cx="457200" cy="457200"/>
            </a:xfrm>
            <a:prstGeom prst="cube">
              <a:avLst>
                <a:gd name="adj" fmla="val 15206"/>
              </a:avLst>
            </a:prstGeom>
            <a:solidFill>
              <a:schemeClr val="tx2"/>
            </a:solidFill>
            <a:ln w="38100" cmpd="sng">
              <a:solidFill>
                <a:srgbClr val="000000"/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7" name="Cube 16"/>
            <p:cNvSpPr/>
            <p:nvPr/>
          </p:nvSpPr>
          <p:spPr>
            <a:xfrm>
              <a:off x="7239000" y="4724400"/>
              <a:ext cx="609600" cy="609600"/>
            </a:xfrm>
            <a:prstGeom prst="cube">
              <a:avLst>
                <a:gd name="adj" fmla="val 15206"/>
              </a:avLst>
            </a:prstGeom>
            <a:solidFill>
              <a:schemeClr val="tx2"/>
            </a:solidFill>
            <a:ln w="38100" cmpd="sng">
              <a:solidFill>
                <a:srgbClr val="000000"/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8" name="Cube 17"/>
            <p:cNvSpPr/>
            <p:nvPr/>
          </p:nvSpPr>
          <p:spPr>
            <a:xfrm>
              <a:off x="7086600" y="4114800"/>
              <a:ext cx="381000" cy="381000"/>
            </a:xfrm>
            <a:prstGeom prst="cube">
              <a:avLst>
                <a:gd name="adj" fmla="val 15206"/>
              </a:avLst>
            </a:prstGeom>
            <a:solidFill>
              <a:schemeClr val="tx2"/>
            </a:solidFill>
            <a:ln w="38100" cmpd="sng">
              <a:solidFill>
                <a:srgbClr val="000000"/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9" name="Cube 18"/>
            <p:cNvSpPr/>
            <p:nvPr/>
          </p:nvSpPr>
          <p:spPr>
            <a:xfrm flipH="1">
              <a:off x="7620000" y="4267200"/>
              <a:ext cx="228600" cy="228600"/>
            </a:xfrm>
            <a:prstGeom prst="cube">
              <a:avLst>
                <a:gd name="adj" fmla="val 15206"/>
              </a:avLst>
            </a:prstGeom>
            <a:solidFill>
              <a:schemeClr val="tx2"/>
            </a:solidFill>
            <a:ln w="38100" cmpd="sng">
              <a:solidFill>
                <a:srgbClr val="000000"/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5585780" y="4267200"/>
              <a:ext cx="967420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Volume</a:t>
              </a:r>
            </a:p>
            <a:p>
              <a:pPr algn="ctr"/>
              <a:r>
                <a:rPr lang="en-US" sz="1200" b="1" dirty="0"/>
                <a:t>way</a:t>
              </a:r>
              <a:r>
                <a:rPr lang="en-US" sz="1200" dirty="0"/>
                <a:t> under-</a:t>
              </a:r>
            </a:p>
            <a:p>
              <a:pPr algn="ctr"/>
              <a:r>
                <a:rPr lang="en-US" sz="1200" dirty="0"/>
                <a:t>estimate</a:t>
              </a:r>
            </a:p>
          </p:txBody>
        </p:sp>
      </p:grpSp>
      <p:sp>
        <p:nvSpPr>
          <p:cNvPr id="29" name="TextBox 28"/>
          <p:cNvSpPr txBox="1"/>
          <p:nvPr/>
        </p:nvSpPr>
        <p:spPr>
          <a:xfrm rot="16200000">
            <a:off x="313987" y="3433721"/>
            <a:ext cx="10528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Actual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2514600" y="5943600"/>
            <a:ext cx="15532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Perceived</a:t>
            </a:r>
          </a:p>
        </p:txBody>
      </p:sp>
      <p:sp>
        <p:nvSpPr>
          <p:cNvPr id="33" name="TextBox 32"/>
          <p:cNvSpPr txBox="1"/>
          <p:nvPr/>
        </p:nvSpPr>
        <p:spPr>
          <a:xfrm rot="18900000">
            <a:off x="1802025" y="3477380"/>
            <a:ext cx="2635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perfect correspondence</a:t>
            </a:r>
          </a:p>
        </p:txBody>
      </p:sp>
    </p:spTree>
    <p:extLst>
      <p:ext uri="{BB962C8B-B14F-4D97-AF65-F5344CB8AC3E}">
        <p14:creationId xmlns:p14="http://schemas.microsoft.com/office/powerpoint/2010/main" val="956622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Mapping to visual dimensions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304800" y="1457960"/>
          <a:ext cx="8001000" cy="47294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00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87400">
                <a:tc>
                  <a:txBody>
                    <a:bodyPr/>
                    <a:lstStyle/>
                    <a:p>
                      <a:pPr algn="ctr"/>
                      <a:endParaRPr lang="en-US" sz="1200" b="1" dirty="0"/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Perceived as </a:t>
                      </a:r>
                      <a:r>
                        <a:rPr lang="en-US" sz="1800" b="1"/>
                        <a:t>similar</a:t>
                      </a:r>
                      <a:endParaRPr lang="en-US" sz="16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Perceived as </a:t>
                      </a:r>
                      <a:r>
                        <a:rPr lang="en-US" sz="1800" b="1" dirty="0"/>
                        <a:t>different</a:t>
                      </a:r>
                      <a:r>
                        <a:rPr lang="en-US" sz="1800" b="0" dirty="0"/>
                        <a:t>,</a:t>
                      </a:r>
                      <a:endParaRPr lang="en-US" sz="1800" b="1" dirty="0"/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/>
                        <a:t>forming families</a:t>
                      </a:r>
                      <a:endParaRPr lang="en-US" sz="12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Perceived as</a:t>
                      </a:r>
                      <a:r>
                        <a:rPr lang="en-US" sz="1600" dirty="0"/>
                        <a:t> </a:t>
                      </a:r>
                      <a:r>
                        <a:rPr lang="en-US" sz="1800" b="1" dirty="0"/>
                        <a:t>ordered</a:t>
                      </a:r>
                      <a:endParaRPr lang="en-US" sz="16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Perceived as</a:t>
                      </a:r>
                      <a:r>
                        <a:rPr lang="en-US" sz="1600"/>
                        <a:t> </a:t>
                      </a:r>
                      <a:r>
                        <a:rPr lang="en-US" sz="1800" b="1"/>
                        <a:t>proportional</a:t>
                      </a:r>
                      <a:endParaRPr lang="en-US" sz="16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8740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SIZE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?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8740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VALUE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?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8740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COLOR</a:t>
                      </a: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?</a:t>
                      </a: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12700" cmpd="sng">
                      <a:noFill/>
                    </a:lnR>
                    <a:lnB w="12700" cmpd="sng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8740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SHAPE</a:t>
                      </a: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8740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ORIENTATION</a:t>
                      </a: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0" name="Isosceles Triangle 9"/>
          <p:cNvSpPr/>
          <p:nvPr/>
        </p:nvSpPr>
        <p:spPr>
          <a:xfrm rot="900000">
            <a:off x="3883152" y="4800600"/>
            <a:ext cx="153619" cy="171906"/>
          </a:xfrm>
          <a:prstGeom prst="triangle">
            <a:avLst/>
          </a:prstGeom>
          <a:solidFill>
            <a:srgbClr val="000000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Oval 11"/>
          <p:cNvSpPr>
            <a:spLocks noChangeAspect="1"/>
          </p:cNvSpPr>
          <p:nvPr/>
        </p:nvSpPr>
        <p:spPr>
          <a:xfrm>
            <a:off x="4343400" y="4800600"/>
            <a:ext cx="198120" cy="198120"/>
          </a:xfrm>
          <a:prstGeom prst="ellipse">
            <a:avLst/>
          </a:prstGeom>
          <a:solidFill>
            <a:srgbClr val="000000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22" name="Straight Connector 21"/>
          <p:cNvCxnSpPr/>
          <p:nvPr/>
        </p:nvCxnSpPr>
        <p:spPr>
          <a:xfrm flipV="1">
            <a:off x="2133600" y="5562600"/>
            <a:ext cx="457200" cy="457200"/>
          </a:xfrm>
          <a:prstGeom prst="line">
            <a:avLst/>
          </a:prstGeom>
          <a:ln w="38100" cap="rnd" cmpd="sng"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2590800" y="5562600"/>
            <a:ext cx="457200" cy="457200"/>
          </a:xfrm>
          <a:prstGeom prst="line">
            <a:avLst/>
          </a:prstGeom>
          <a:ln w="38100" cap="rnd" cmpd="sng"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2362200" y="5562600"/>
            <a:ext cx="457200" cy="457200"/>
          </a:xfrm>
          <a:prstGeom prst="line">
            <a:avLst/>
          </a:prstGeom>
          <a:ln w="38100" cap="rnd" cmpd="sng"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2819400" y="5562600"/>
            <a:ext cx="457200" cy="457200"/>
          </a:xfrm>
          <a:prstGeom prst="line">
            <a:avLst/>
          </a:prstGeom>
          <a:ln w="38100" cap="rnd" cmpd="sng"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Isosceles Triangle 28"/>
          <p:cNvSpPr/>
          <p:nvPr/>
        </p:nvSpPr>
        <p:spPr>
          <a:xfrm>
            <a:off x="3730753" y="5029200"/>
            <a:ext cx="135329" cy="171907"/>
          </a:xfrm>
          <a:prstGeom prst="triangle">
            <a:avLst/>
          </a:prstGeom>
          <a:solidFill>
            <a:srgbClr val="000000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0" name="Oval 29"/>
          <p:cNvSpPr/>
          <p:nvPr/>
        </p:nvSpPr>
        <p:spPr>
          <a:xfrm>
            <a:off x="4114800" y="5029200"/>
            <a:ext cx="152400" cy="152400"/>
          </a:xfrm>
          <a:prstGeom prst="ellipse">
            <a:avLst/>
          </a:prstGeom>
          <a:solidFill>
            <a:srgbClr val="000000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1" name="Isosceles Triangle 30"/>
          <p:cNvSpPr/>
          <p:nvPr/>
        </p:nvSpPr>
        <p:spPr>
          <a:xfrm>
            <a:off x="4343400" y="5105400"/>
            <a:ext cx="302971" cy="153619"/>
          </a:xfrm>
          <a:prstGeom prst="triangle">
            <a:avLst/>
          </a:prstGeom>
          <a:solidFill>
            <a:srgbClr val="000000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2" name="Oval 31"/>
          <p:cNvSpPr>
            <a:spLocks noChangeAspect="1"/>
          </p:cNvSpPr>
          <p:nvPr/>
        </p:nvSpPr>
        <p:spPr>
          <a:xfrm>
            <a:off x="4724400" y="5029200"/>
            <a:ext cx="219455" cy="219455"/>
          </a:xfrm>
          <a:prstGeom prst="ellipse">
            <a:avLst/>
          </a:prstGeom>
          <a:solidFill>
            <a:srgbClr val="000000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3" name="Isosceles Triangle 32"/>
          <p:cNvSpPr/>
          <p:nvPr/>
        </p:nvSpPr>
        <p:spPr>
          <a:xfrm rot="20692628">
            <a:off x="4665579" y="4782002"/>
            <a:ext cx="153619" cy="153619"/>
          </a:xfrm>
          <a:prstGeom prst="triangle">
            <a:avLst/>
          </a:prstGeom>
          <a:solidFill>
            <a:srgbClr val="000000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6" name="Oval 35"/>
          <p:cNvSpPr/>
          <p:nvPr/>
        </p:nvSpPr>
        <p:spPr>
          <a:xfrm>
            <a:off x="2438400" y="3962400"/>
            <a:ext cx="152400" cy="152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7" name="Oval 36"/>
          <p:cNvSpPr/>
          <p:nvPr/>
        </p:nvSpPr>
        <p:spPr>
          <a:xfrm>
            <a:off x="2743200" y="4114800"/>
            <a:ext cx="152400" cy="152400"/>
          </a:xfrm>
          <a:prstGeom prst="ellipse">
            <a:avLst/>
          </a:prstGeom>
          <a:solidFill>
            <a:schemeClr val="tx2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8" name="Oval 37"/>
          <p:cNvSpPr/>
          <p:nvPr/>
        </p:nvSpPr>
        <p:spPr>
          <a:xfrm>
            <a:off x="2514600" y="4267200"/>
            <a:ext cx="152400" cy="152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9" name="Oval 38"/>
          <p:cNvSpPr/>
          <p:nvPr/>
        </p:nvSpPr>
        <p:spPr>
          <a:xfrm>
            <a:off x="2971800" y="4343400"/>
            <a:ext cx="152400" cy="152400"/>
          </a:xfrm>
          <a:prstGeom prst="ellipse">
            <a:avLst/>
          </a:prstGeom>
          <a:solidFill>
            <a:schemeClr val="tx2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0" name="Oval 39"/>
          <p:cNvSpPr/>
          <p:nvPr/>
        </p:nvSpPr>
        <p:spPr>
          <a:xfrm>
            <a:off x="3124200" y="3962400"/>
            <a:ext cx="152400" cy="152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1" name="Oval 40"/>
          <p:cNvSpPr/>
          <p:nvPr/>
        </p:nvSpPr>
        <p:spPr>
          <a:xfrm>
            <a:off x="2133600" y="4191000"/>
            <a:ext cx="152400" cy="152400"/>
          </a:xfrm>
          <a:prstGeom prst="ellipse">
            <a:avLst/>
          </a:prstGeom>
          <a:solidFill>
            <a:schemeClr val="tx2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2" name="Oval 41"/>
          <p:cNvSpPr/>
          <p:nvPr/>
        </p:nvSpPr>
        <p:spPr>
          <a:xfrm>
            <a:off x="3886200" y="3962400"/>
            <a:ext cx="152400" cy="1524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3" name="Oval 42"/>
          <p:cNvSpPr/>
          <p:nvPr/>
        </p:nvSpPr>
        <p:spPr>
          <a:xfrm>
            <a:off x="4267200" y="4038600"/>
            <a:ext cx="152400" cy="152400"/>
          </a:xfrm>
          <a:prstGeom prst="ellipse">
            <a:avLst/>
          </a:prstGeom>
          <a:solidFill>
            <a:srgbClr val="2380CF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4" name="Oval 43"/>
          <p:cNvSpPr/>
          <p:nvPr/>
        </p:nvSpPr>
        <p:spPr>
          <a:xfrm>
            <a:off x="4038600" y="4343400"/>
            <a:ext cx="152400" cy="152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5" name="Oval 44"/>
          <p:cNvSpPr/>
          <p:nvPr/>
        </p:nvSpPr>
        <p:spPr>
          <a:xfrm>
            <a:off x="4495800" y="4267200"/>
            <a:ext cx="152400" cy="15240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6" name="Oval 45"/>
          <p:cNvSpPr/>
          <p:nvPr/>
        </p:nvSpPr>
        <p:spPr>
          <a:xfrm>
            <a:off x="4724400" y="4038600"/>
            <a:ext cx="152400" cy="152400"/>
          </a:xfrm>
          <a:prstGeom prst="ellipse">
            <a:avLst/>
          </a:prstGeom>
          <a:solidFill>
            <a:srgbClr val="6A8B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7" name="Oval 46"/>
          <p:cNvSpPr/>
          <p:nvPr/>
        </p:nvSpPr>
        <p:spPr>
          <a:xfrm>
            <a:off x="3733800" y="4267200"/>
            <a:ext cx="152400" cy="152400"/>
          </a:xfrm>
          <a:prstGeom prst="ellipse">
            <a:avLst/>
          </a:prstGeom>
          <a:solidFill>
            <a:srgbClr val="D2533C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8" name="Oval 47"/>
          <p:cNvSpPr/>
          <p:nvPr/>
        </p:nvSpPr>
        <p:spPr>
          <a:xfrm>
            <a:off x="5486400" y="4343400"/>
            <a:ext cx="152400" cy="152400"/>
          </a:xfrm>
          <a:prstGeom prst="ellipse">
            <a:avLst/>
          </a:prstGeom>
          <a:solidFill>
            <a:srgbClr val="FF6600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9" name="Oval 48"/>
          <p:cNvSpPr/>
          <p:nvPr/>
        </p:nvSpPr>
        <p:spPr>
          <a:xfrm>
            <a:off x="5943600" y="4343400"/>
            <a:ext cx="152400" cy="152400"/>
          </a:xfrm>
          <a:prstGeom prst="ellipse">
            <a:avLst/>
          </a:prstGeom>
          <a:solidFill>
            <a:srgbClr val="008000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0" name="Oval 49"/>
          <p:cNvSpPr/>
          <p:nvPr/>
        </p:nvSpPr>
        <p:spPr>
          <a:xfrm>
            <a:off x="5715000" y="4343400"/>
            <a:ext cx="152400" cy="152400"/>
          </a:xfrm>
          <a:prstGeom prst="ellipse">
            <a:avLst/>
          </a:prstGeom>
          <a:solidFill>
            <a:srgbClr val="FFFF00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1" name="Oval 50"/>
          <p:cNvSpPr/>
          <p:nvPr/>
        </p:nvSpPr>
        <p:spPr>
          <a:xfrm>
            <a:off x="6172200" y="4343400"/>
            <a:ext cx="152400" cy="152400"/>
          </a:xfrm>
          <a:prstGeom prst="ellipse">
            <a:avLst/>
          </a:prstGeom>
          <a:solidFill>
            <a:srgbClr val="1E6DAE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Oval 51"/>
          <p:cNvSpPr/>
          <p:nvPr/>
        </p:nvSpPr>
        <p:spPr>
          <a:xfrm>
            <a:off x="6400800" y="4343400"/>
            <a:ext cx="152400" cy="152400"/>
          </a:xfrm>
          <a:prstGeom prst="ellipse">
            <a:avLst/>
          </a:prstGeom>
          <a:solidFill>
            <a:srgbClr val="7F80FF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3" name="Oval 52"/>
          <p:cNvSpPr/>
          <p:nvPr/>
        </p:nvSpPr>
        <p:spPr>
          <a:xfrm>
            <a:off x="5257800" y="4343400"/>
            <a:ext cx="152400" cy="152400"/>
          </a:xfrm>
          <a:prstGeom prst="ellipse">
            <a:avLst/>
          </a:prstGeom>
          <a:solidFill>
            <a:schemeClr val="tx2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57" name="Straight Arrow Connector 56"/>
          <p:cNvCxnSpPr/>
          <p:nvPr/>
        </p:nvCxnSpPr>
        <p:spPr>
          <a:xfrm>
            <a:off x="5257800" y="4229100"/>
            <a:ext cx="1295400" cy="0"/>
          </a:xfrm>
          <a:prstGeom prst="straightConnector1">
            <a:avLst/>
          </a:prstGeom>
          <a:ln w="57150" cap="rnd" cmpd="sng">
            <a:solidFill>
              <a:srgbClr val="00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Oval 58"/>
          <p:cNvSpPr>
            <a:spLocks noChangeAspect="1"/>
          </p:cNvSpPr>
          <p:nvPr/>
        </p:nvSpPr>
        <p:spPr>
          <a:xfrm>
            <a:off x="4038600" y="2563368"/>
            <a:ext cx="134112" cy="134112"/>
          </a:xfrm>
          <a:prstGeom prst="ellipse">
            <a:avLst/>
          </a:prstGeom>
          <a:solidFill>
            <a:srgbClr val="000000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60" name="Oval 59"/>
          <p:cNvSpPr/>
          <p:nvPr/>
        </p:nvSpPr>
        <p:spPr>
          <a:xfrm>
            <a:off x="4343400" y="2563368"/>
            <a:ext cx="304800" cy="304800"/>
          </a:xfrm>
          <a:prstGeom prst="ellipse">
            <a:avLst/>
          </a:prstGeom>
          <a:solidFill>
            <a:srgbClr val="000000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61" name="Oval 60"/>
          <p:cNvSpPr/>
          <p:nvPr/>
        </p:nvSpPr>
        <p:spPr>
          <a:xfrm>
            <a:off x="2133600" y="2410968"/>
            <a:ext cx="152400" cy="152400"/>
          </a:xfrm>
          <a:prstGeom prst="ellipse">
            <a:avLst/>
          </a:prstGeom>
          <a:solidFill>
            <a:srgbClr val="000000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62" name="Oval 61"/>
          <p:cNvSpPr>
            <a:spLocks noChangeAspect="1"/>
          </p:cNvSpPr>
          <p:nvPr/>
        </p:nvSpPr>
        <p:spPr>
          <a:xfrm>
            <a:off x="2362200" y="2639568"/>
            <a:ext cx="143256" cy="143256"/>
          </a:xfrm>
          <a:prstGeom prst="ellipse">
            <a:avLst/>
          </a:prstGeom>
          <a:solidFill>
            <a:srgbClr val="000000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63" name="Oval 62"/>
          <p:cNvSpPr>
            <a:spLocks noChangeAspect="1"/>
          </p:cNvSpPr>
          <p:nvPr/>
        </p:nvSpPr>
        <p:spPr>
          <a:xfrm>
            <a:off x="2667000" y="2791968"/>
            <a:ext cx="143256" cy="143256"/>
          </a:xfrm>
          <a:prstGeom prst="ellipse">
            <a:avLst/>
          </a:prstGeom>
          <a:solidFill>
            <a:srgbClr val="000000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64" name="Oval 63"/>
          <p:cNvSpPr/>
          <p:nvPr/>
        </p:nvSpPr>
        <p:spPr>
          <a:xfrm>
            <a:off x="2971800" y="2410968"/>
            <a:ext cx="152400" cy="152400"/>
          </a:xfrm>
          <a:prstGeom prst="ellipse">
            <a:avLst/>
          </a:prstGeom>
          <a:solidFill>
            <a:srgbClr val="000000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65" name="Oval 64"/>
          <p:cNvSpPr/>
          <p:nvPr/>
        </p:nvSpPr>
        <p:spPr>
          <a:xfrm>
            <a:off x="2971800" y="2715768"/>
            <a:ext cx="152400" cy="152400"/>
          </a:xfrm>
          <a:prstGeom prst="ellipse">
            <a:avLst/>
          </a:prstGeom>
          <a:solidFill>
            <a:srgbClr val="000000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66" name="Oval 65"/>
          <p:cNvSpPr>
            <a:spLocks noChangeAspect="1"/>
          </p:cNvSpPr>
          <p:nvPr/>
        </p:nvSpPr>
        <p:spPr>
          <a:xfrm>
            <a:off x="3810000" y="2715768"/>
            <a:ext cx="134112" cy="134112"/>
          </a:xfrm>
          <a:prstGeom prst="ellipse">
            <a:avLst/>
          </a:prstGeom>
          <a:solidFill>
            <a:srgbClr val="000000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67" name="Oval 66"/>
          <p:cNvSpPr/>
          <p:nvPr/>
        </p:nvSpPr>
        <p:spPr>
          <a:xfrm>
            <a:off x="3810000" y="2410968"/>
            <a:ext cx="152400" cy="152400"/>
          </a:xfrm>
          <a:prstGeom prst="ellipse">
            <a:avLst/>
          </a:prstGeom>
          <a:solidFill>
            <a:srgbClr val="000000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68" name="Oval 67"/>
          <p:cNvSpPr>
            <a:spLocks noChangeAspect="1"/>
          </p:cNvSpPr>
          <p:nvPr/>
        </p:nvSpPr>
        <p:spPr>
          <a:xfrm>
            <a:off x="4675633" y="2362200"/>
            <a:ext cx="277367" cy="277368"/>
          </a:xfrm>
          <a:prstGeom prst="ellipse">
            <a:avLst/>
          </a:prstGeom>
          <a:solidFill>
            <a:srgbClr val="000000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69" name="Isosceles Triangle 68"/>
          <p:cNvSpPr/>
          <p:nvPr/>
        </p:nvSpPr>
        <p:spPr>
          <a:xfrm>
            <a:off x="2286000" y="4800600"/>
            <a:ext cx="153619" cy="153619"/>
          </a:xfrm>
          <a:prstGeom prst="triangle">
            <a:avLst/>
          </a:prstGeom>
          <a:solidFill>
            <a:srgbClr val="000000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70" name="Oval 69"/>
          <p:cNvSpPr/>
          <p:nvPr/>
        </p:nvSpPr>
        <p:spPr>
          <a:xfrm>
            <a:off x="2746248" y="4800600"/>
            <a:ext cx="152400" cy="152400"/>
          </a:xfrm>
          <a:prstGeom prst="ellipse">
            <a:avLst/>
          </a:prstGeom>
          <a:solidFill>
            <a:srgbClr val="000000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71" name="Isosceles Triangle 70"/>
          <p:cNvSpPr/>
          <p:nvPr/>
        </p:nvSpPr>
        <p:spPr>
          <a:xfrm>
            <a:off x="2133600" y="5029200"/>
            <a:ext cx="153619" cy="153619"/>
          </a:xfrm>
          <a:prstGeom prst="triangle">
            <a:avLst/>
          </a:prstGeom>
          <a:solidFill>
            <a:srgbClr val="000000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72" name="Oval 71"/>
          <p:cNvSpPr/>
          <p:nvPr/>
        </p:nvSpPr>
        <p:spPr>
          <a:xfrm>
            <a:off x="2517648" y="5029200"/>
            <a:ext cx="152400" cy="152400"/>
          </a:xfrm>
          <a:prstGeom prst="ellipse">
            <a:avLst/>
          </a:prstGeom>
          <a:solidFill>
            <a:srgbClr val="000000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73" name="Isosceles Triangle 72"/>
          <p:cNvSpPr/>
          <p:nvPr/>
        </p:nvSpPr>
        <p:spPr>
          <a:xfrm>
            <a:off x="2819400" y="5105400"/>
            <a:ext cx="153619" cy="153619"/>
          </a:xfrm>
          <a:prstGeom prst="triangle">
            <a:avLst/>
          </a:prstGeom>
          <a:solidFill>
            <a:srgbClr val="000000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74" name="Oval 73"/>
          <p:cNvSpPr/>
          <p:nvPr/>
        </p:nvSpPr>
        <p:spPr>
          <a:xfrm>
            <a:off x="3127248" y="5105400"/>
            <a:ext cx="152400" cy="152400"/>
          </a:xfrm>
          <a:prstGeom prst="ellipse">
            <a:avLst/>
          </a:prstGeom>
          <a:solidFill>
            <a:srgbClr val="000000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75" name="Isosceles Triangle 74"/>
          <p:cNvSpPr/>
          <p:nvPr/>
        </p:nvSpPr>
        <p:spPr>
          <a:xfrm>
            <a:off x="3051048" y="4875581"/>
            <a:ext cx="153619" cy="153619"/>
          </a:xfrm>
          <a:prstGeom prst="triangle">
            <a:avLst/>
          </a:prstGeom>
          <a:solidFill>
            <a:srgbClr val="000000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76" name="Oval 75"/>
          <p:cNvSpPr>
            <a:spLocks noChangeAspect="1"/>
          </p:cNvSpPr>
          <p:nvPr/>
        </p:nvSpPr>
        <p:spPr>
          <a:xfrm>
            <a:off x="5410200" y="2580131"/>
            <a:ext cx="134112" cy="134112"/>
          </a:xfrm>
          <a:prstGeom prst="ellipse">
            <a:avLst/>
          </a:prstGeom>
          <a:solidFill>
            <a:srgbClr val="000000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77" name="Oval 76"/>
          <p:cNvSpPr>
            <a:spLocks noChangeAspect="1"/>
          </p:cNvSpPr>
          <p:nvPr/>
        </p:nvSpPr>
        <p:spPr>
          <a:xfrm>
            <a:off x="6019800" y="2449068"/>
            <a:ext cx="396239" cy="396239"/>
          </a:xfrm>
          <a:prstGeom prst="ellipse">
            <a:avLst/>
          </a:prstGeom>
          <a:solidFill>
            <a:srgbClr val="000000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78" name="Oval 77"/>
          <p:cNvSpPr>
            <a:spLocks noChangeAspect="1"/>
          </p:cNvSpPr>
          <p:nvPr/>
        </p:nvSpPr>
        <p:spPr>
          <a:xfrm>
            <a:off x="5643373" y="2508503"/>
            <a:ext cx="277367" cy="277368"/>
          </a:xfrm>
          <a:prstGeom prst="ellipse">
            <a:avLst/>
          </a:prstGeom>
          <a:solidFill>
            <a:srgbClr val="000000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6858000" y="2761488"/>
            <a:ext cx="1295400" cy="134112"/>
          </a:xfrm>
          <a:prstGeom prst="rect">
            <a:avLst/>
          </a:prstGeom>
          <a:solidFill>
            <a:srgbClr val="000000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6858000" y="2570988"/>
            <a:ext cx="914400" cy="134112"/>
          </a:xfrm>
          <a:prstGeom prst="rect">
            <a:avLst/>
          </a:prstGeom>
          <a:solidFill>
            <a:srgbClr val="000000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6858000" y="2380488"/>
            <a:ext cx="576072" cy="134112"/>
          </a:xfrm>
          <a:prstGeom prst="rect">
            <a:avLst/>
          </a:prstGeom>
          <a:solidFill>
            <a:srgbClr val="000000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88" name="Oval 87"/>
          <p:cNvSpPr/>
          <p:nvPr/>
        </p:nvSpPr>
        <p:spPr>
          <a:xfrm>
            <a:off x="5486400" y="3429000"/>
            <a:ext cx="152400" cy="1524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89" name="Oval 88"/>
          <p:cNvSpPr/>
          <p:nvPr/>
        </p:nvSpPr>
        <p:spPr>
          <a:xfrm>
            <a:off x="5943600" y="3429000"/>
            <a:ext cx="152400" cy="1524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0" name="Oval 89"/>
          <p:cNvSpPr/>
          <p:nvPr/>
        </p:nvSpPr>
        <p:spPr>
          <a:xfrm>
            <a:off x="5715000" y="3429000"/>
            <a:ext cx="152400" cy="152400"/>
          </a:xfrm>
          <a:prstGeom prst="ellipse">
            <a:avLst/>
          </a:prstGeom>
          <a:solidFill>
            <a:schemeClr val="bg1">
              <a:lumMod val="65000"/>
            </a:schemeClr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1" name="Oval 90"/>
          <p:cNvSpPr/>
          <p:nvPr/>
        </p:nvSpPr>
        <p:spPr>
          <a:xfrm>
            <a:off x="6172200" y="3429000"/>
            <a:ext cx="152400" cy="1524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2" name="Oval 91"/>
          <p:cNvSpPr/>
          <p:nvPr/>
        </p:nvSpPr>
        <p:spPr>
          <a:xfrm>
            <a:off x="6400800" y="3429000"/>
            <a:ext cx="152400" cy="152400"/>
          </a:xfrm>
          <a:prstGeom prst="ellipse">
            <a:avLst/>
          </a:prstGeom>
          <a:solidFill>
            <a:schemeClr val="bg1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3" name="Oval 92"/>
          <p:cNvSpPr/>
          <p:nvPr/>
        </p:nvSpPr>
        <p:spPr>
          <a:xfrm>
            <a:off x="5257800" y="3429000"/>
            <a:ext cx="152400" cy="152400"/>
          </a:xfrm>
          <a:prstGeom prst="ellipse">
            <a:avLst/>
          </a:prstGeom>
          <a:solidFill>
            <a:srgbClr val="000000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94" name="Straight Arrow Connector 93"/>
          <p:cNvCxnSpPr/>
          <p:nvPr/>
        </p:nvCxnSpPr>
        <p:spPr>
          <a:xfrm>
            <a:off x="5257800" y="3314700"/>
            <a:ext cx="1295400" cy="0"/>
          </a:xfrm>
          <a:prstGeom prst="straightConnector1">
            <a:avLst/>
          </a:prstGeom>
          <a:ln w="57150" cap="rnd" cmpd="sng">
            <a:solidFill>
              <a:srgbClr val="00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1" name="Oval 100"/>
          <p:cNvSpPr/>
          <p:nvPr/>
        </p:nvSpPr>
        <p:spPr>
          <a:xfrm rot="10800000" flipH="1">
            <a:off x="4572000" y="3581400"/>
            <a:ext cx="152400" cy="152400"/>
          </a:xfrm>
          <a:prstGeom prst="ellipse">
            <a:avLst/>
          </a:prstGeom>
          <a:solidFill>
            <a:schemeClr val="bg1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2" name="Oval 101"/>
          <p:cNvSpPr/>
          <p:nvPr/>
        </p:nvSpPr>
        <p:spPr>
          <a:xfrm rot="10800000" flipH="1">
            <a:off x="4191000" y="3505200"/>
            <a:ext cx="152400" cy="152400"/>
          </a:xfrm>
          <a:prstGeom prst="ellipse">
            <a:avLst/>
          </a:prstGeom>
          <a:solidFill>
            <a:schemeClr val="bg1">
              <a:lumMod val="65000"/>
            </a:schemeClr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3" name="Oval 102"/>
          <p:cNvSpPr/>
          <p:nvPr/>
        </p:nvSpPr>
        <p:spPr>
          <a:xfrm rot="10800000" flipH="1">
            <a:off x="4419600" y="3200400"/>
            <a:ext cx="152400" cy="1524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4" name="Oval 103"/>
          <p:cNvSpPr/>
          <p:nvPr/>
        </p:nvSpPr>
        <p:spPr>
          <a:xfrm rot="10800000" flipH="1">
            <a:off x="3962400" y="3276600"/>
            <a:ext cx="152400" cy="152400"/>
          </a:xfrm>
          <a:prstGeom prst="ellipse">
            <a:avLst/>
          </a:prstGeom>
          <a:solidFill>
            <a:srgbClr val="000000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5" name="Oval 104"/>
          <p:cNvSpPr/>
          <p:nvPr/>
        </p:nvSpPr>
        <p:spPr>
          <a:xfrm rot="10800000" flipH="1">
            <a:off x="3733800" y="3505200"/>
            <a:ext cx="152400" cy="152400"/>
          </a:xfrm>
          <a:prstGeom prst="ellipse">
            <a:avLst/>
          </a:prstGeom>
          <a:solidFill>
            <a:srgbClr val="D9D9D9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6" name="Oval 105"/>
          <p:cNvSpPr/>
          <p:nvPr/>
        </p:nvSpPr>
        <p:spPr>
          <a:xfrm rot="10800000" flipH="1">
            <a:off x="4724400" y="3276600"/>
            <a:ext cx="152400" cy="1524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8" name="Oval 107"/>
          <p:cNvSpPr/>
          <p:nvPr/>
        </p:nvSpPr>
        <p:spPr>
          <a:xfrm rot="10800000" flipH="1">
            <a:off x="2133600" y="3505200"/>
            <a:ext cx="152400" cy="152400"/>
          </a:xfrm>
          <a:prstGeom prst="ellipse">
            <a:avLst/>
          </a:prstGeom>
          <a:solidFill>
            <a:schemeClr val="bg1">
              <a:lumMod val="65000"/>
            </a:schemeClr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9" name="Oval 108"/>
          <p:cNvSpPr/>
          <p:nvPr/>
        </p:nvSpPr>
        <p:spPr>
          <a:xfrm rot="10800000" flipH="1">
            <a:off x="2362200" y="3200400"/>
            <a:ext cx="152400" cy="1524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10" name="Oval 109"/>
          <p:cNvSpPr/>
          <p:nvPr/>
        </p:nvSpPr>
        <p:spPr>
          <a:xfrm rot="10800000" flipH="1">
            <a:off x="2895600" y="3276599"/>
            <a:ext cx="152400" cy="152400"/>
          </a:xfrm>
          <a:prstGeom prst="ellipse">
            <a:avLst/>
          </a:prstGeom>
          <a:solidFill>
            <a:schemeClr val="bg1">
              <a:lumMod val="65000"/>
            </a:schemeClr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11" name="Oval 110"/>
          <p:cNvSpPr/>
          <p:nvPr/>
        </p:nvSpPr>
        <p:spPr>
          <a:xfrm rot="10800000" flipH="1">
            <a:off x="2590800" y="3505199"/>
            <a:ext cx="152400" cy="1524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12" name="Oval 111"/>
          <p:cNvSpPr/>
          <p:nvPr/>
        </p:nvSpPr>
        <p:spPr>
          <a:xfrm rot="10800000" flipH="1">
            <a:off x="2971800" y="3581399"/>
            <a:ext cx="152400" cy="152400"/>
          </a:xfrm>
          <a:prstGeom prst="ellipse">
            <a:avLst/>
          </a:prstGeom>
          <a:solidFill>
            <a:schemeClr val="bg1">
              <a:lumMod val="65000"/>
            </a:schemeClr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13" name="Oval 112"/>
          <p:cNvSpPr/>
          <p:nvPr/>
        </p:nvSpPr>
        <p:spPr>
          <a:xfrm rot="10800000" flipH="1">
            <a:off x="3200401" y="3352800"/>
            <a:ext cx="152400" cy="1524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14" name="Rectangle 113"/>
          <p:cNvSpPr/>
          <p:nvPr/>
        </p:nvSpPr>
        <p:spPr>
          <a:xfrm>
            <a:off x="381000" y="3810000"/>
            <a:ext cx="6324600" cy="838200"/>
          </a:xfrm>
          <a:prstGeom prst="rect">
            <a:avLst/>
          </a:prstGeom>
          <a:noFill/>
          <a:ln w="57150" cmpd="sng">
            <a:solidFill>
              <a:srgbClr val="D2533C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8885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in 10 minutes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3867" y="1771650"/>
            <a:ext cx="9177867" cy="516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53261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Color 101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5556" b="5556"/>
          <a:stretch>
            <a:fillRect/>
          </a:stretch>
        </p:blipFill>
        <p:spPr>
          <a:xfrm>
            <a:off x="685800" y="1600200"/>
            <a:ext cx="8229600" cy="48768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8899141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Kinds of light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4000"/>
            <a:ext cx="9144000" cy="476759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34962" b="44573"/>
          <a:stretch/>
        </p:blipFill>
        <p:spPr>
          <a:xfrm>
            <a:off x="0" y="3191256"/>
            <a:ext cx="9144000" cy="97567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t="56026" b="-1"/>
          <a:stretch/>
        </p:blipFill>
        <p:spPr>
          <a:xfrm>
            <a:off x="0" y="4151869"/>
            <a:ext cx="9144000" cy="2096531"/>
          </a:xfrm>
          <a:prstGeom prst="rect">
            <a:avLst/>
          </a:prstGeom>
        </p:spPr>
      </p:pic>
      <p:grpSp>
        <p:nvGrpSpPr>
          <p:cNvPr id="27" name="Group 26"/>
          <p:cNvGrpSpPr/>
          <p:nvPr/>
        </p:nvGrpSpPr>
        <p:grpSpPr>
          <a:xfrm>
            <a:off x="76200" y="2590800"/>
            <a:ext cx="2066720" cy="2666999"/>
            <a:chOff x="76200" y="2590800"/>
            <a:chExt cx="2066720" cy="2666999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6200" y="3581398"/>
              <a:ext cx="2066720" cy="1676401"/>
            </a:xfrm>
            <a:prstGeom prst="rect">
              <a:avLst/>
            </a:prstGeom>
          </p:spPr>
        </p:pic>
        <p:sp>
          <p:nvSpPr>
            <p:cNvPr id="18" name="Rounded Rectangle 17"/>
            <p:cNvSpPr/>
            <p:nvPr/>
          </p:nvSpPr>
          <p:spPr>
            <a:xfrm>
              <a:off x="838200" y="2590800"/>
              <a:ext cx="609600" cy="228600"/>
            </a:xfrm>
            <a:prstGeom prst="roundRect">
              <a:avLst/>
            </a:prstGeom>
            <a:noFill/>
            <a:ln w="12700" cmpd="sng">
              <a:solidFill>
                <a:srgbClr val="FFFF00">
                  <a:alpha val="8000"/>
                </a:srgbClr>
              </a:solidFill>
              <a:prstDash val="solid"/>
            </a:ln>
            <a:effectLst>
              <a:glow rad="228600">
                <a:srgbClr val="FFFF00">
                  <a:alpha val="40000"/>
                </a:srgbClr>
              </a:glo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1984794" y="2590800"/>
            <a:ext cx="1215606" cy="2673095"/>
            <a:chOff x="1984794" y="2590800"/>
            <a:chExt cx="1215606" cy="2673095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5"/>
            <a:srcRect r="6973"/>
            <a:stretch/>
          </p:blipFill>
          <p:spPr>
            <a:xfrm>
              <a:off x="1984794" y="3581399"/>
              <a:ext cx="1215606" cy="1682496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20" name="Rounded Rectangle 19"/>
            <p:cNvSpPr/>
            <p:nvPr/>
          </p:nvSpPr>
          <p:spPr>
            <a:xfrm>
              <a:off x="2286000" y="2590800"/>
              <a:ext cx="609600" cy="228600"/>
            </a:xfrm>
            <a:prstGeom prst="roundRect">
              <a:avLst/>
            </a:prstGeom>
            <a:noFill/>
            <a:ln w="12700" cmpd="sng">
              <a:solidFill>
                <a:srgbClr val="FFFF00">
                  <a:alpha val="8000"/>
                </a:srgbClr>
              </a:solidFill>
              <a:prstDash val="solid"/>
            </a:ln>
            <a:effectLst>
              <a:glow rad="228600">
                <a:srgbClr val="FFFF00">
                  <a:alpha val="40000"/>
                </a:srgbClr>
              </a:glo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2438400" y="2590800"/>
            <a:ext cx="1798117" cy="2681223"/>
            <a:chOff x="2438400" y="2590800"/>
            <a:chExt cx="1798117" cy="2681223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6"/>
            <a:srcRect l="16417" r="12335"/>
            <a:stretch/>
          </p:blipFill>
          <p:spPr>
            <a:xfrm>
              <a:off x="2438400" y="3589527"/>
              <a:ext cx="1798117" cy="1682496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21" name="Rounded Rectangle 20"/>
            <p:cNvSpPr/>
            <p:nvPr/>
          </p:nvSpPr>
          <p:spPr>
            <a:xfrm>
              <a:off x="3124200" y="2590800"/>
              <a:ext cx="228600" cy="228600"/>
            </a:xfrm>
            <a:prstGeom prst="roundRect">
              <a:avLst/>
            </a:prstGeom>
            <a:noFill/>
            <a:ln w="12700" cmpd="sng">
              <a:solidFill>
                <a:srgbClr val="FFFF00">
                  <a:alpha val="8000"/>
                </a:srgbClr>
              </a:solidFill>
              <a:prstDash val="solid"/>
            </a:ln>
            <a:effectLst>
              <a:glow rad="228600">
                <a:srgbClr val="FFFF00">
                  <a:alpha val="40000"/>
                </a:srgbClr>
              </a:glo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3200400" y="2590800"/>
            <a:ext cx="1806191" cy="2673095"/>
            <a:chOff x="3200400" y="2590800"/>
            <a:chExt cx="1806191" cy="2673095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contrast="40000"/>
                      </a14:imgEffect>
                    </a14:imgLayer>
                  </a14:imgProps>
                </a:ext>
              </a:extLst>
            </a:blip>
            <a:srcRect l="10534" t="33157" r="55960" b="23095"/>
            <a:stretch/>
          </p:blipFill>
          <p:spPr>
            <a:xfrm>
              <a:off x="3200400" y="3581399"/>
              <a:ext cx="1806191" cy="1682496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23" name="Rounded Rectangle 22"/>
            <p:cNvSpPr/>
            <p:nvPr/>
          </p:nvSpPr>
          <p:spPr>
            <a:xfrm>
              <a:off x="3962400" y="2590800"/>
              <a:ext cx="304800" cy="228600"/>
            </a:xfrm>
            <a:prstGeom prst="roundRect">
              <a:avLst/>
            </a:prstGeom>
            <a:noFill/>
            <a:ln w="12700" cmpd="sng">
              <a:solidFill>
                <a:srgbClr val="FFFF00">
                  <a:alpha val="8000"/>
                </a:srgbClr>
              </a:solidFill>
              <a:prstDash val="solid"/>
            </a:ln>
            <a:effectLst>
              <a:glow rad="228600">
                <a:srgbClr val="FFFF00">
                  <a:alpha val="40000"/>
                </a:srgbClr>
              </a:glo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3886200" y="2590800"/>
            <a:ext cx="2362200" cy="2539331"/>
            <a:chOff x="3886200" y="2590800"/>
            <a:chExt cx="2362200" cy="2539331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9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886200" y="3505200"/>
              <a:ext cx="2362200" cy="1624931"/>
            </a:xfrm>
            <a:prstGeom prst="rect">
              <a:avLst/>
            </a:prstGeom>
          </p:spPr>
        </p:pic>
        <p:sp>
          <p:nvSpPr>
            <p:cNvPr id="24" name="Rounded Rectangle 23"/>
            <p:cNvSpPr/>
            <p:nvPr/>
          </p:nvSpPr>
          <p:spPr>
            <a:xfrm>
              <a:off x="4724400" y="2590800"/>
              <a:ext cx="762000" cy="228600"/>
            </a:xfrm>
            <a:prstGeom prst="roundRect">
              <a:avLst/>
            </a:prstGeom>
            <a:noFill/>
            <a:ln w="12700" cmpd="sng">
              <a:solidFill>
                <a:srgbClr val="FFFF00">
                  <a:alpha val="8000"/>
                </a:srgbClr>
              </a:solidFill>
              <a:prstDash val="solid"/>
            </a:ln>
            <a:effectLst>
              <a:glow rad="228600">
                <a:srgbClr val="FFFF00">
                  <a:alpha val="40000"/>
                </a:srgbClr>
              </a:glo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5029200" y="2590800"/>
            <a:ext cx="2057400" cy="2558985"/>
            <a:chOff x="5029200" y="2590800"/>
            <a:chExt cx="2057400" cy="2558985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10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5029200" y="3200400"/>
              <a:ext cx="2057400" cy="1949385"/>
            </a:xfrm>
            <a:prstGeom prst="rect">
              <a:avLst/>
            </a:prstGeom>
          </p:spPr>
        </p:pic>
        <p:sp>
          <p:nvSpPr>
            <p:cNvPr id="25" name="Rounded Rectangle 24"/>
            <p:cNvSpPr/>
            <p:nvPr/>
          </p:nvSpPr>
          <p:spPr>
            <a:xfrm>
              <a:off x="5562600" y="2590800"/>
              <a:ext cx="914400" cy="228600"/>
            </a:xfrm>
            <a:prstGeom prst="roundRect">
              <a:avLst/>
            </a:prstGeom>
            <a:noFill/>
            <a:ln w="12700" cmpd="sng">
              <a:solidFill>
                <a:srgbClr val="FFFF00">
                  <a:alpha val="8000"/>
                </a:srgbClr>
              </a:solidFill>
              <a:prstDash val="solid"/>
            </a:ln>
            <a:effectLst>
              <a:glow rad="228600">
                <a:srgbClr val="FFFF00">
                  <a:alpha val="40000"/>
                </a:srgbClr>
              </a:glo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6944763" y="2590800"/>
            <a:ext cx="1665837" cy="2673095"/>
            <a:chOff x="6944763" y="2590800"/>
            <a:chExt cx="1665837" cy="2673095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944763" y="3581399"/>
              <a:ext cx="1665837" cy="1682496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26" name="Rounded Rectangle 25"/>
            <p:cNvSpPr/>
            <p:nvPr/>
          </p:nvSpPr>
          <p:spPr>
            <a:xfrm>
              <a:off x="7086600" y="2590800"/>
              <a:ext cx="1295400" cy="228600"/>
            </a:xfrm>
            <a:prstGeom prst="roundRect">
              <a:avLst/>
            </a:prstGeom>
            <a:noFill/>
            <a:ln w="12700" cmpd="sng">
              <a:solidFill>
                <a:srgbClr val="FFFF00">
                  <a:alpha val="8000"/>
                </a:srgbClr>
              </a:solidFill>
              <a:prstDash val="solid"/>
            </a:ln>
            <a:effectLst>
              <a:glow rad="228600">
                <a:srgbClr val="FFFF00">
                  <a:alpha val="40000"/>
                </a:srgbClr>
              </a:glo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</p:grpSp>
      <p:pic>
        <p:nvPicPr>
          <p:cNvPr id="36" name="Picture 3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248400" y="3962400"/>
            <a:ext cx="2708945" cy="2362200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6705600" y="6248400"/>
            <a:ext cx="20235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Eye diagram courtesy ASU</a:t>
            </a:r>
          </a:p>
        </p:txBody>
      </p:sp>
    </p:spTree>
    <p:extLst>
      <p:ext uri="{BB962C8B-B14F-4D97-AF65-F5344CB8AC3E}">
        <p14:creationId xmlns:p14="http://schemas.microsoft.com/office/powerpoint/2010/main" val="2014591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we see color</a:t>
            </a:r>
          </a:p>
        </p:txBody>
      </p:sp>
      <p:pic>
        <p:nvPicPr>
          <p:cNvPr id="4" name="How we see color - Colm Kelleher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7200" y="1724025"/>
            <a:ext cx="8229600" cy="4629150"/>
          </a:xfrm>
        </p:spPr>
      </p:pic>
    </p:spTree>
    <p:extLst>
      <p:ext uri="{BB962C8B-B14F-4D97-AF65-F5344CB8AC3E}">
        <p14:creationId xmlns:p14="http://schemas.microsoft.com/office/powerpoint/2010/main" val="2008666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 kinds of color sensors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4741" r="-4741"/>
          <a:stretch>
            <a:fillRect/>
          </a:stretch>
        </p:blipFill>
        <p:spPr>
          <a:xfrm>
            <a:off x="-228600" y="1329267"/>
            <a:ext cx="9296400" cy="5508977"/>
          </a:xfrm>
        </p:spPr>
      </p:pic>
    </p:spTree>
    <p:extLst>
      <p:ext uri="{BB962C8B-B14F-4D97-AF65-F5344CB8AC3E}">
        <p14:creationId xmlns:p14="http://schemas.microsoft.com/office/powerpoint/2010/main" val="120723705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Discussion: what do you notice?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alphaModFix/>
          </a:blip>
          <a:srcRect l="-4741" r="-4741"/>
          <a:stretch>
            <a:fillRect/>
          </a:stretch>
        </p:blipFill>
        <p:spPr>
          <a:xfrm>
            <a:off x="-228600" y="1329267"/>
            <a:ext cx="9296400" cy="5508977"/>
          </a:xfrm>
        </p:spPr>
      </p:pic>
      <p:sp>
        <p:nvSpPr>
          <p:cNvPr id="3" name="Rectangle 2"/>
          <p:cNvSpPr/>
          <p:nvPr/>
        </p:nvSpPr>
        <p:spPr>
          <a:xfrm>
            <a:off x="76200" y="2133600"/>
            <a:ext cx="8839200" cy="4724400"/>
          </a:xfrm>
          <a:prstGeom prst="rect">
            <a:avLst/>
          </a:prstGeom>
          <a:gradFill flip="none" rotWithShape="1">
            <a:gsLst>
              <a:gs pos="31000">
                <a:srgbClr val="FFFFFF"/>
              </a:gs>
              <a:gs pos="100000">
                <a:srgbClr val="000000">
                  <a:alpha val="0"/>
                </a:srgbClr>
              </a:gs>
            </a:gsLst>
            <a:lin ang="16200000" scaled="0"/>
            <a:tileRect/>
          </a:gradFill>
          <a:ln w="38100" cmpd="sng"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8819" y="4800600"/>
            <a:ext cx="5021581" cy="204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6697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Reification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3886200" y="6396335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dirty="0">
                <a:solidFill>
                  <a:srgbClr val="003470"/>
                </a:solidFill>
              </a:rPr>
              <a:t>Demonstration of reification in perception from Lehar S. (2003) </a:t>
            </a:r>
          </a:p>
          <a:p>
            <a:pPr algn="r"/>
            <a:r>
              <a:rPr lang="en-US" sz="1200" dirty="0">
                <a:solidFill>
                  <a:srgbClr val="003470"/>
                </a:solidFill>
              </a:rPr>
              <a:t>The World In Your Head, Lawrence Erlbaum, Mahwah, NJ. p. 52, Fig. 3.3</a:t>
            </a:r>
          </a:p>
        </p:txBody>
      </p:sp>
      <p:pic>
        <p:nvPicPr>
          <p:cNvPr id="15" name="Picture 14" descr="Reification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817" b="54767"/>
          <a:stretch/>
        </p:blipFill>
        <p:spPr>
          <a:xfrm>
            <a:off x="2726235" y="2020530"/>
            <a:ext cx="3840152" cy="3102064"/>
          </a:xfrm>
          <a:prstGeom prst="rect">
            <a:avLst/>
          </a:prstGeom>
        </p:spPr>
      </p:pic>
      <p:pic>
        <p:nvPicPr>
          <p:cNvPr id="17" name="Picture 16" descr="Reification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9" t="49925" r="57239" b="-1323"/>
          <a:stretch/>
        </p:blipFill>
        <p:spPr>
          <a:xfrm>
            <a:off x="2965963" y="1809124"/>
            <a:ext cx="3360697" cy="3524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75710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0" y="2021299"/>
            <a:ext cx="4876800" cy="3909706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Color phenomena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1751" b="1"/>
          <a:stretch/>
        </p:blipFill>
        <p:spPr>
          <a:xfrm>
            <a:off x="609600" y="1780105"/>
            <a:ext cx="3352800" cy="43920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2027616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Caveat 1: color is perceived in context</a:t>
            </a:r>
          </a:p>
        </p:txBody>
      </p:sp>
      <p:sp>
        <p:nvSpPr>
          <p:cNvPr id="7" name="Rectangle 6"/>
          <p:cNvSpPr/>
          <p:nvPr/>
        </p:nvSpPr>
        <p:spPr>
          <a:xfrm>
            <a:off x="533400" y="1676400"/>
            <a:ext cx="4038600" cy="4038600"/>
          </a:xfrm>
          <a:prstGeom prst="rect">
            <a:avLst/>
          </a:prstGeom>
          <a:solidFill>
            <a:srgbClr val="95AABB"/>
          </a:solidFill>
          <a:ln w="38100" cmpd="sng"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572000" y="1676400"/>
            <a:ext cx="4038600" cy="4038600"/>
          </a:xfrm>
          <a:prstGeom prst="rect">
            <a:avLst/>
          </a:prstGeom>
          <a:solidFill>
            <a:srgbClr val="CDDC79"/>
          </a:solidFill>
          <a:ln w="38100" cmpd="sng"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>
            <a:spLocks noChangeAspect="1"/>
          </p:cNvSpPr>
          <p:nvPr/>
        </p:nvSpPr>
        <p:spPr>
          <a:xfrm>
            <a:off x="6134100" y="3238500"/>
            <a:ext cx="914400" cy="914400"/>
          </a:xfrm>
          <a:prstGeom prst="rect">
            <a:avLst/>
          </a:prstGeom>
          <a:solidFill>
            <a:srgbClr val="BACE79"/>
          </a:solidFill>
          <a:ln w="38100" cmpd="sng"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5" name="Rectangle 14"/>
          <p:cNvSpPr>
            <a:spLocks noChangeAspect="1"/>
          </p:cNvSpPr>
          <p:nvPr/>
        </p:nvSpPr>
        <p:spPr>
          <a:xfrm>
            <a:off x="2095500" y="3238500"/>
            <a:ext cx="914400" cy="914400"/>
          </a:xfrm>
          <a:prstGeom prst="rect">
            <a:avLst/>
          </a:prstGeom>
          <a:solidFill>
            <a:srgbClr val="BACE79"/>
          </a:solidFill>
          <a:ln w="38100" cmpd="sng"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922402" y="6019800"/>
            <a:ext cx="52991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Which small square is </a:t>
            </a:r>
            <a:r>
              <a:rPr lang="en-US" sz="2400" b="1" dirty="0"/>
              <a:t>darker green</a:t>
            </a:r>
            <a:r>
              <a:rPr lang="en-US" sz="24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29537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6713E-7 4.81259E-7 L 0.17095 4.81259E-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548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2599E-6 4.81259E-7 L -0.17095 4.81259E-7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54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alphaModFix/>
          </a:blip>
          <a:srcRect l="1055" t="4870" r="1420" b="2685"/>
          <a:stretch/>
        </p:blipFill>
        <p:spPr>
          <a:xfrm>
            <a:off x="108420" y="1781299"/>
            <a:ext cx="8905864" cy="337672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Caveat 2: difference is relative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00200"/>
            <a:ext cx="91440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47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Caveat 2a: so are brightness and contrast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14282" r="1536"/>
          <a:stretch/>
        </p:blipFill>
        <p:spPr>
          <a:xfrm>
            <a:off x="0" y="1516586"/>
            <a:ext cx="9166413" cy="4960414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905000" y="3581400"/>
            <a:ext cx="381000" cy="914400"/>
          </a:xfrm>
          <a:prstGeom prst="rect">
            <a:avLst/>
          </a:prstGeom>
          <a:solidFill>
            <a:srgbClr val="6D6D6D"/>
          </a:solidFill>
          <a:ln w="38100" cmpd="sng"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581400" y="3581400"/>
            <a:ext cx="381000" cy="914400"/>
          </a:xfrm>
          <a:prstGeom prst="rect">
            <a:avLst/>
          </a:prstGeom>
          <a:solidFill>
            <a:srgbClr val="6D6D6D"/>
          </a:solidFill>
          <a:ln w="38100" cmpd="sng"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410200" y="3581400"/>
            <a:ext cx="381000" cy="914400"/>
          </a:xfrm>
          <a:prstGeom prst="rect">
            <a:avLst/>
          </a:prstGeom>
          <a:solidFill>
            <a:srgbClr val="6D6D6D"/>
          </a:solidFill>
          <a:ln w="38100" cmpd="sng"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162800" y="3581400"/>
            <a:ext cx="381000" cy="914400"/>
          </a:xfrm>
          <a:prstGeom prst="rect">
            <a:avLst/>
          </a:prstGeom>
          <a:solidFill>
            <a:srgbClr val="6D6D6D"/>
          </a:solidFill>
          <a:ln w="38100" cmpd="sng"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3924300"/>
            <a:ext cx="9296400" cy="228600"/>
          </a:xfrm>
          <a:prstGeom prst="rect">
            <a:avLst/>
          </a:prstGeom>
          <a:solidFill>
            <a:srgbClr val="6D6D6D"/>
          </a:solidFill>
          <a:ln w="38100" cmpd="sng"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143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50000"/>
          <a:stretch/>
        </p:blipFill>
        <p:spPr>
          <a:xfrm>
            <a:off x="1143000" y="609600"/>
            <a:ext cx="6858000" cy="596995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</a:blip>
          <a:srcRect l="50138" r="-138"/>
          <a:stretch/>
        </p:blipFill>
        <p:spPr>
          <a:xfrm>
            <a:off x="1078992" y="609600"/>
            <a:ext cx="6858000" cy="596995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Caveat 3: mental models &gt; perception</a:t>
            </a:r>
          </a:p>
        </p:txBody>
      </p:sp>
    </p:spTree>
    <p:extLst>
      <p:ext uri="{BB962C8B-B14F-4D97-AF65-F5344CB8AC3E}">
        <p14:creationId xmlns:p14="http://schemas.microsoft.com/office/powerpoint/2010/main" val="105142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Takeaways: Perception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Visualization is about more than just aesthetics</a:t>
            </a:r>
          </a:p>
          <a:p>
            <a:r>
              <a:rPr lang="en-US" dirty="0"/>
              <a:t>There are compelling </a:t>
            </a:r>
            <a:r>
              <a:rPr lang="en-US" b="1" dirty="0"/>
              <a:t>cognitive reasons </a:t>
            </a:r>
            <a:r>
              <a:rPr lang="en-US" dirty="0"/>
              <a:t>why some visualization techniques are helpful and others aren’t</a:t>
            </a:r>
          </a:p>
          <a:p>
            <a:r>
              <a:rPr lang="en-US" dirty="0"/>
              <a:t>The choices we make about </a:t>
            </a:r>
            <a:r>
              <a:rPr lang="en-US" b="1" dirty="0"/>
              <a:t>visual mappings </a:t>
            </a:r>
            <a:r>
              <a:rPr lang="en-US" dirty="0"/>
              <a:t>can have a significant effect on performance</a:t>
            </a:r>
          </a:p>
        </p:txBody>
      </p:sp>
    </p:spTree>
    <p:extLst>
      <p:ext uri="{BB962C8B-B14F-4D97-AF65-F5344CB8AC3E}">
        <p14:creationId xmlns:p14="http://schemas.microsoft.com/office/powerpoint/2010/main" val="190124643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8700" y="2127250"/>
            <a:ext cx="3657600" cy="3810000"/>
          </a:xfrm>
          <a:prstGeom prst="rect">
            <a:avLst/>
          </a:prstGeom>
        </p:spPr>
      </p:pic>
      <p:pic>
        <p:nvPicPr>
          <p:cNvPr id="8" name="Content Placeholder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8700" y="2127250"/>
            <a:ext cx="3657600" cy="3810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Categorical color schemes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spcBef>
                <a:spcPts val="1200"/>
              </a:spcBef>
            </a:pPr>
            <a:r>
              <a:rPr lang="en-US" dirty="0">
                <a:solidFill>
                  <a:schemeClr val="accent1"/>
                </a:solidFill>
              </a:rPr>
              <a:t>Different color = different category</a:t>
            </a:r>
          </a:p>
          <a:p>
            <a:pPr>
              <a:spcBef>
                <a:spcPts val="1200"/>
              </a:spcBef>
            </a:pPr>
            <a:r>
              <a:rPr lang="en-US" b="1" dirty="0" err="1">
                <a:solidFill>
                  <a:schemeClr val="accent1"/>
                </a:solidFill>
              </a:rPr>
              <a:t>Protip</a:t>
            </a:r>
            <a:r>
              <a:rPr lang="en-US" b="1" dirty="0">
                <a:solidFill>
                  <a:schemeClr val="accent1"/>
                </a:solidFill>
              </a:rPr>
              <a:t> #1</a:t>
            </a:r>
            <a:r>
              <a:rPr lang="en-US" dirty="0">
                <a:solidFill>
                  <a:schemeClr val="accent1"/>
                </a:solidFill>
              </a:rPr>
              <a:t>: choose colors that are </a:t>
            </a:r>
            <a:r>
              <a:rPr lang="en-US" i="1" dirty="0">
                <a:solidFill>
                  <a:schemeClr val="accent1"/>
                </a:solidFill>
              </a:rPr>
              <a:t>perceptually distant</a:t>
            </a:r>
          </a:p>
          <a:p>
            <a:pPr>
              <a:spcBef>
                <a:spcPts val="1200"/>
              </a:spcBef>
            </a:pPr>
            <a:r>
              <a:rPr lang="en-US" b="1" dirty="0" err="1">
                <a:solidFill>
                  <a:schemeClr val="accent1"/>
                </a:solidFill>
              </a:rPr>
              <a:t>Protip</a:t>
            </a:r>
            <a:r>
              <a:rPr lang="en-US" b="1" dirty="0">
                <a:solidFill>
                  <a:schemeClr val="accent1"/>
                </a:solidFill>
              </a:rPr>
              <a:t> #2</a:t>
            </a:r>
            <a:r>
              <a:rPr lang="en-US" dirty="0">
                <a:solidFill>
                  <a:schemeClr val="accent1"/>
                </a:solidFill>
              </a:rPr>
              <a:t>: choose colors that are roughly the same saturation and value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8700" y="2127250"/>
            <a:ext cx="3657600" cy="3810000"/>
          </a:xfrm>
        </p:spPr>
      </p:pic>
    </p:spTree>
    <p:extLst>
      <p:ext uri="{BB962C8B-B14F-4D97-AF65-F5344CB8AC3E}">
        <p14:creationId xmlns:p14="http://schemas.microsoft.com/office/powerpoint/2010/main" val="1296564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1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3470"/>
                                      </p:to>
                                    </p:animClr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1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3470"/>
                                      </p:to>
                                    </p:animClr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1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347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Sequential color schemes: one hue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spcBef>
                <a:spcPts val="1200"/>
              </a:spcBef>
            </a:pPr>
            <a:r>
              <a:rPr lang="en-US" b="1" dirty="0">
                <a:solidFill>
                  <a:schemeClr val="accent1"/>
                </a:solidFill>
              </a:rPr>
              <a:t>Saturation</a:t>
            </a:r>
            <a:r>
              <a:rPr lang="en-US" dirty="0">
                <a:solidFill>
                  <a:schemeClr val="accent1"/>
                </a:solidFill>
              </a:rPr>
              <a:t> indicates difference in the amount of the phenomenon</a:t>
            </a:r>
          </a:p>
          <a:p>
            <a:pPr>
              <a:spcBef>
                <a:spcPts val="1200"/>
              </a:spcBef>
            </a:pPr>
            <a:r>
              <a:rPr lang="en-US" b="1" dirty="0" err="1">
                <a:solidFill>
                  <a:schemeClr val="accent1"/>
                </a:solidFill>
              </a:rPr>
              <a:t>Protip</a:t>
            </a:r>
            <a:r>
              <a:rPr lang="en-US" b="1" dirty="0">
                <a:solidFill>
                  <a:schemeClr val="accent1"/>
                </a:solidFill>
              </a:rPr>
              <a:t> #1: </a:t>
            </a:r>
            <a:r>
              <a:rPr lang="en-US" dirty="0">
                <a:solidFill>
                  <a:schemeClr val="accent1"/>
                </a:solidFill>
              </a:rPr>
              <a:t>no more than 5-6 levels</a:t>
            </a:r>
            <a:endParaRPr lang="en-US" b="1" dirty="0">
              <a:solidFill>
                <a:schemeClr val="accent1"/>
              </a:solidFill>
            </a:endParaRPr>
          </a:p>
          <a:p>
            <a:pPr>
              <a:spcBef>
                <a:spcPts val="1200"/>
              </a:spcBef>
            </a:pPr>
            <a:r>
              <a:rPr lang="en-US" b="1" dirty="0" err="1">
                <a:solidFill>
                  <a:schemeClr val="accent1"/>
                </a:solidFill>
              </a:rPr>
              <a:t>Protip</a:t>
            </a:r>
            <a:r>
              <a:rPr lang="en-US" b="1" dirty="0">
                <a:solidFill>
                  <a:schemeClr val="accent1"/>
                </a:solidFill>
              </a:rPr>
              <a:t> #2</a:t>
            </a:r>
            <a:r>
              <a:rPr lang="en-US" dirty="0">
                <a:solidFill>
                  <a:schemeClr val="accent1"/>
                </a:solidFill>
              </a:rPr>
              <a:t>: people interpret darker = more</a:t>
            </a:r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8700" y="2139950"/>
            <a:ext cx="3657600" cy="3784600"/>
          </a:xfrm>
        </p:spPr>
      </p:pic>
    </p:spTree>
    <p:extLst>
      <p:ext uri="{BB962C8B-B14F-4D97-AF65-F5344CB8AC3E}">
        <p14:creationId xmlns:p14="http://schemas.microsoft.com/office/powerpoint/2010/main" val="128805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1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3470"/>
                                      </p:to>
                                    </p:animClr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1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3470"/>
                                      </p:to>
                                    </p:animClr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1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347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Sequential color schemes: multi-hue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spcBef>
                <a:spcPts val="1200"/>
              </a:spcBef>
            </a:pPr>
            <a:r>
              <a:rPr lang="en-US" b="1" dirty="0">
                <a:solidFill>
                  <a:schemeClr val="accent1"/>
                </a:solidFill>
              </a:rPr>
              <a:t>Hue </a:t>
            </a:r>
            <a:r>
              <a:rPr lang="en-US" dirty="0">
                <a:solidFill>
                  <a:schemeClr val="accent1"/>
                </a:solidFill>
              </a:rPr>
              <a:t>indicates difference in the amount of the phenomenon</a:t>
            </a:r>
          </a:p>
          <a:p>
            <a:pPr>
              <a:spcBef>
                <a:spcPts val="1200"/>
              </a:spcBef>
            </a:pPr>
            <a:r>
              <a:rPr lang="en-US" b="1" dirty="0" err="1">
                <a:solidFill>
                  <a:schemeClr val="accent1"/>
                </a:solidFill>
              </a:rPr>
              <a:t>Protip</a:t>
            </a:r>
            <a:r>
              <a:rPr lang="en-US" b="1" dirty="0">
                <a:solidFill>
                  <a:schemeClr val="accent1"/>
                </a:solidFill>
              </a:rPr>
              <a:t> #1: </a:t>
            </a:r>
            <a:r>
              <a:rPr lang="en-US" dirty="0">
                <a:solidFill>
                  <a:schemeClr val="accent1"/>
                </a:solidFill>
              </a:rPr>
              <a:t>no more than 2 anchor colors</a:t>
            </a:r>
            <a:endParaRPr lang="en-US" b="1" dirty="0">
              <a:solidFill>
                <a:schemeClr val="accent1"/>
              </a:solidFill>
            </a:endParaRPr>
          </a:p>
          <a:p>
            <a:pPr>
              <a:spcBef>
                <a:spcPts val="1200"/>
              </a:spcBef>
            </a:pPr>
            <a:r>
              <a:rPr lang="en-US" b="1" dirty="0" err="1">
                <a:solidFill>
                  <a:schemeClr val="accent1"/>
                </a:solidFill>
              </a:rPr>
              <a:t>Protip</a:t>
            </a:r>
            <a:r>
              <a:rPr lang="en-US" b="1" dirty="0">
                <a:solidFill>
                  <a:schemeClr val="accent1"/>
                </a:solidFill>
              </a:rPr>
              <a:t> #2</a:t>
            </a:r>
            <a:r>
              <a:rPr lang="en-US" dirty="0">
                <a:solidFill>
                  <a:schemeClr val="accent1"/>
                </a:solidFill>
              </a:rPr>
              <a:t>: people interpret high saturation = more</a:t>
            </a:r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8700" y="2139950"/>
            <a:ext cx="3657600" cy="3784600"/>
          </a:xfrm>
        </p:spPr>
      </p:pic>
    </p:spTree>
    <p:extLst>
      <p:ext uri="{BB962C8B-B14F-4D97-AF65-F5344CB8AC3E}">
        <p14:creationId xmlns:p14="http://schemas.microsoft.com/office/powerpoint/2010/main" val="344107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1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3470"/>
                                      </p:to>
                                    </p:animClr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1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3470"/>
                                      </p:to>
                                    </p:animClr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1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347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Diverging color schemes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spcBef>
                <a:spcPts val="1200"/>
              </a:spcBef>
            </a:pPr>
            <a:r>
              <a:rPr lang="en-US" b="1" dirty="0">
                <a:solidFill>
                  <a:schemeClr val="accent1"/>
                </a:solidFill>
              </a:rPr>
              <a:t>Two colors</a:t>
            </a:r>
            <a:r>
              <a:rPr lang="en-US" dirty="0">
                <a:solidFill>
                  <a:schemeClr val="accent1"/>
                </a:solidFill>
              </a:rPr>
              <a:t> used to indicate extremes of a range</a:t>
            </a:r>
          </a:p>
          <a:p>
            <a:pPr>
              <a:spcBef>
                <a:spcPts val="1200"/>
              </a:spcBef>
            </a:pPr>
            <a:r>
              <a:rPr lang="en-US" b="1" dirty="0" err="1">
                <a:solidFill>
                  <a:schemeClr val="accent1"/>
                </a:solidFill>
              </a:rPr>
              <a:t>Protip</a:t>
            </a:r>
            <a:r>
              <a:rPr lang="en-US" b="1" dirty="0">
                <a:solidFill>
                  <a:schemeClr val="accent1"/>
                </a:solidFill>
              </a:rPr>
              <a:t> #1: </a:t>
            </a:r>
            <a:r>
              <a:rPr lang="en-US" dirty="0">
                <a:solidFill>
                  <a:schemeClr val="accent1"/>
                </a:solidFill>
              </a:rPr>
              <a:t>neutral color in the middle</a:t>
            </a:r>
            <a:endParaRPr lang="en-US" b="1" dirty="0">
              <a:solidFill>
                <a:schemeClr val="accent1"/>
              </a:solidFill>
            </a:endParaRPr>
          </a:p>
          <a:p>
            <a:pPr>
              <a:spcBef>
                <a:spcPts val="1200"/>
              </a:spcBef>
            </a:pPr>
            <a:r>
              <a:rPr lang="en-US" b="1" dirty="0" err="1">
                <a:solidFill>
                  <a:schemeClr val="accent1"/>
                </a:solidFill>
              </a:rPr>
              <a:t>Protip</a:t>
            </a:r>
            <a:r>
              <a:rPr lang="en-US" b="1" dirty="0">
                <a:solidFill>
                  <a:schemeClr val="accent1"/>
                </a:solidFill>
              </a:rPr>
              <a:t> #2</a:t>
            </a:r>
            <a:r>
              <a:rPr lang="en-US" dirty="0">
                <a:solidFill>
                  <a:schemeClr val="accent1"/>
                </a:solidFill>
              </a:rPr>
              <a:t>: differentiate between “average” and “no data’</a:t>
            </a:r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8700" y="2139950"/>
            <a:ext cx="3657600" cy="3784600"/>
          </a:xfrm>
        </p:spPr>
      </p:pic>
    </p:spTree>
    <p:extLst>
      <p:ext uri="{BB962C8B-B14F-4D97-AF65-F5344CB8AC3E}">
        <p14:creationId xmlns:p14="http://schemas.microsoft.com/office/powerpoint/2010/main" val="2007684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1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3470"/>
                                      </p:to>
                                    </p:animClr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1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3470"/>
                                      </p:to>
                                    </p:animClr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1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347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Emergence</a:t>
            </a:r>
          </a:p>
        </p:txBody>
      </p:sp>
      <p:pic>
        <p:nvPicPr>
          <p:cNvPr id="7" name="Picture 6" descr="1.3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018" t="3071" r="699" b="21891"/>
          <a:stretch/>
        </p:blipFill>
        <p:spPr>
          <a:xfrm>
            <a:off x="1088386" y="1371600"/>
            <a:ext cx="6967229" cy="485115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/>
        </p:spPr>
      </p:pic>
      <p:sp>
        <p:nvSpPr>
          <p:cNvPr id="8" name="Rectangle 7"/>
          <p:cNvSpPr/>
          <p:nvPr/>
        </p:nvSpPr>
        <p:spPr>
          <a:xfrm>
            <a:off x="4056767" y="6575135"/>
            <a:ext cx="507061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>
                <a:solidFill>
                  <a:srgbClr val="003470"/>
                </a:solidFill>
              </a:rPr>
              <a:t>Life Magazine: 58;7 1965-02-19, p 120. Photographer: Ronald C James</a:t>
            </a:r>
            <a:endParaRPr lang="en-US" sz="1200" dirty="0">
              <a:solidFill>
                <a:srgbClr val="00347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8165455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3: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colorbrewer</a:t>
            </a:r>
            <a:r>
              <a:rPr lang="en-US" dirty="0">
                <a:latin typeface="+mn-lt"/>
                <a:ea typeface="Courier" charset="0"/>
                <a:cs typeface="Courier" charset="0"/>
              </a:rPr>
              <a:t> and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ggthemes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707" y="1532370"/>
            <a:ext cx="8465809" cy="5060024"/>
          </a:xfrm>
        </p:spPr>
      </p:pic>
    </p:spTree>
    <p:extLst>
      <p:ext uri="{BB962C8B-B14F-4D97-AF65-F5344CB8AC3E}">
        <p14:creationId xmlns:p14="http://schemas.microsoft.com/office/powerpoint/2010/main" val="8436362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</a:t>
            </a:r>
            <a:r>
              <a:rPr lang="en-US" dirty="0" err="1"/>
              <a:t>Multistability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590800" y="3276600"/>
            <a:ext cx="2438400" cy="2590800"/>
          </a:xfrm>
          <a:prstGeom prst="rect">
            <a:avLst/>
          </a:prstGeom>
          <a:solidFill>
            <a:schemeClr val="bg1">
              <a:lumMod val="50000"/>
              <a:alpha val="57000"/>
            </a:schemeClr>
          </a:solidFill>
          <a:ln w="28575" cmpd="sng">
            <a:solidFill>
              <a:srgbClr val="29293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886200" y="1981200"/>
            <a:ext cx="2438400" cy="2590800"/>
          </a:xfrm>
          <a:prstGeom prst="rect">
            <a:avLst/>
          </a:prstGeom>
          <a:solidFill>
            <a:schemeClr val="bg1">
              <a:lumMod val="50000"/>
              <a:alpha val="57000"/>
            </a:schemeClr>
          </a:solidFill>
          <a:ln w="28575" cmpd="sng">
            <a:solidFill>
              <a:srgbClr val="29293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8349" y="1961800"/>
            <a:ext cx="3784103" cy="392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097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Invariance</a:t>
            </a:r>
          </a:p>
        </p:txBody>
      </p:sp>
      <p:pic>
        <p:nvPicPr>
          <p:cNvPr id="5" name="Picture 4" descr="invariance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54729" b="56833"/>
          <a:stretch/>
        </p:blipFill>
        <p:spPr>
          <a:xfrm>
            <a:off x="1143000" y="1905000"/>
            <a:ext cx="3481104" cy="355278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886200" y="6396335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dirty="0">
                <a:solidFill>
                  <a:srgbClr val="003470"/>
                </a:solidFill>
              </a:rPr>
              <a:t>Demonstration of invariance in perception from Lehar S. (2003) </a:t>
            </a:r>
          </a:p>
          <a:p>
            <a:pPr algn="r"/>
            <a:r>
              <a:rPr lang="en-US" sz="1200" dirty="0">
                <a:solidFill>
                  <a:srgbClr val="003470"/>
                </a:solidFill>
              </a:rPr>
              <a:t>The World In Your Head, Lawrence Erlbaum, Mahwah, NJ. p. 53, Fig. 3.5</a:t>
            </a:r>
          </a:p>
        </p:txBody>
      </p:sp>
      <p:pic>
        <p:nvPicPr>
          <p:cNvPr id="8" name="Picture 7" descr="invariance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40" t="47100" r="-3607" b="-1222"/>
          <a:stretch/>
        </p:blipFill>
        <p:spPr>
          <a:xfrm>
            <a:off x="4572000" y="1600200"/>
            <a:ext cx="3599041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6596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Hacking the brain</a:t>
            </a:r>
          </a:p>
        </p:txBody>
      </p:sp>
      <p:sp>
        <p:nvSpPr>
          <p:cNvPr id="8" name="Content Placeholder 1"/>
          <p:cNvSpPr>
            <a:spLocks noGrp="1"/>
          </p:cNvSpPr>
          <p:nvPr>
            <p:ph idx="1"/>
          </p:nvPr>
        </p:nvSpPr>
        <p:spPr>
          <a:xfrm>
            <a:off x="474935" y="1570184"/>
            <a:ext cx="8188774" cy="4830616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spcBef>
                <a:spcPts val="600"/>
              </a:spcBef>
              <a:buSzTx/>
              <a:buNone/>
              <a:defRPr/>
            </a:pPr>
            <a:r>
              <a:rPr lang="en-US" b="1" kern="0" dirty="0"/>
              <a:t>Question: </a:t>
            </a:r>
            <a:r>
              <a:rPr lang="en-US" kern="0" dirty="0"/>
              <a:t>what makes all this mental model stuff useful to us (designers and readers of data)</a:t>
            </a: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?</a:t>
            </a:r>
          </a:p>
          <a:p>
            <a:pPr marL="0" indent="0">
              <a:spcBef>
                <a:spcPts val="600"/>
              </a:spcBef>
              <a:buSzTx/>
              <a:buNone/>
              <a:defRPr/>
            </a:pPr>
            <a:endParaRPr lang="en-US" kern="0" dirty="0"/>
          </a:p>
          <a:p>
            <a:pPr marL="0" indent="0">
              <a:spcBef>
                <a:spcPts val="600"/>
              </a:spcBef>
              <a:buSzTx/>
              <a:buNone/>
              <a:defRPr/>
            </a:pPr>
            <a:r>
              <a:rPr kumimoji="0" lang="en-US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Answer:</a:t>
            </a:r>
            <a:r>
              <a:rPr kumimoji="0" lang="en-US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 in</a:t>
            </a:r>
            <a:r>
              <a:rPr kumimoji="0" lang="en-US" i="0" u="none" strike="noStrike" kern="0" cap="none" spc="0" normalizeH="0" noProof="0" dirty="0">
                <a:ln>
                  <a:noFill/>
                </a:ln>
                <a:effectLst/>
                <a:uLnTx/>
                <a:uFillTx/>
              </a:rPr>
              <a:t> order to understand how people interpret and make sense of </a:t>
            </a:r>
            <a:r>
              <a:rPr lang="en-US" kern="0" dirty="0"/>
              <a:t>data</a:t>
            </a:r>
            <a:r>
              <a:rPr kumimoji="0" lang="en-US" i="0" u="none" strike="noStrike" kern="0" cap="none" spc="0" normalizeH="0" noProof="0" dirty="0">
                <a:ln>
                  <a:noFill/>
                </a:ln>
                <a:effectLst/>
                <a:uLnTx/>
                <a:uFillTx/>
              </a:rPr>
              <a:t>, we need to know what </a:t>
            </a:r>
            <a:r>
              <a:rPr kumimoji="0" lang="en-US" b="1" i="0" u="none" strike="noStrike" kern="0" cap="none" spc="0" normalizeH="0" noProof="0" dirty="0">
                <a:ln>
                  <a:noFill/>
                </a:ln>
                <a:effectLst/>
                <a:uLnTx/>
                <a:uFillTx/>
              </a:rPr>
              <a:t>cues</a:t>
            </a:r>
            <a:r>
              <a:rPr kumimoji="0" lang="en-US" i="0" u="none" strike="noStrike" kern="0" cap="none" spc="0" normalizeH="0" noProof="0" dirty="0">
                <a:ln>
                  <a:noFill/>
                </a:ln>
                <a:effectLst/>
                <a:uLnTx/>
                <a:uFillTx/>
              </a:rPr>
              <a:t> they’re picking up on – and how to situate those cues within a larger framework</a:t>
            </a:r>
            <a:endParaRPr kumimoji="0" lang="en-US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</a:endParaRPr>
          </a:p>
          <a:p>
            <a:pPr marL="0" indent="0">
              <a:spcBef>
                <a:spcPts val="600"/>
              </a:spcBef>
              <a:buSzTx/>
              <a:buNone/>
              <a:defRPr/>
            </a:pPr>
            <a:endParaRPr lang="en-US" kern="0" dirty="0"/>
          </a:p>
          <a:p>
            <a:pPr marL="0" indent="0">
              <a:spcBef>
                <a:spcPts val="600"/>
              </a:spcBef>
              <a:buSzTx/>
              <a:buNone/>
              <a:defRPr/>
            </a:pPr>
            <a:endParaRPr lang="en-US" sz="2000" kern="0" dirty="0"/>
          </a:p>
        </p:txBody>
      </p:sp>
      <p:sp>
        <p:nvSpPr>
          <p:cNvPr id="26626" name="AutoShape 2" descr="http://www.csc.ncsu.edu/faculty/healey/PP/figs/tg_hue.gif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8819" y="4800600"/>
            <a:ext cx="5021581" cy="204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776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perception (def.)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0152" t="742" r="10791" b="1382"/>
          <a:stretch/>
        </p:blipFill>
        <p:spPr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TextBox 8"/>
          <p:cNvSpPr txBox="1"/>
          <p:nvPr/>
        </p:nvSpPr>
        <p:spPr>
          <a:xfrm>
            <a:off x="2675503" y="4800600"/>
            <a:ext cx="3770884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the (sometimes imperfect) 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process by which we </a:t>
            </a:r>
          </a:p>
          <a:p>
            <a:pPr algn="ctr"/>
            <a:r>
              <a:rPr lang="en-US" sz="3200" b="1" dirty="0">
                <a:solidFill>
                  <a:schemeClr val="bg1"/>
                </a:solidFill>
              </a:rPr>
              <a:t>detect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2400" dirty="0">
                <a:solidFill>
                  <a:schemeClr val="bg1"/>
                </a:solidFill>
              </a:rPr>
              <a:t>and </a:t>
            </a:r>
            <a:r>
              <a:rPr lang="en-US" sz="3200" b="1" dirty="0">
                <a:solidFill>
                  <a:schemeClr val="bg1"/>
                </a:solidFill>
              </a:rPr>
              <a:t>interpret</a:t>
            </a:r>
            <a:endParaRPr lang="en-US" sz="2400" b="1" dirty="0">
              <a:solidFill>
                <a:schemeClr val="bg1"/>
              </a:solidFill>
            </a:endParaRP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visual signals</a:t>
            </a:r>
          </a:p>
        </p:txBody>
      </p:sp>
    </p:spTree>
    <p:extLst>
      <p:ext uri="{BB962C8B-B14F-4D97-AF65-F5344CB8AC3E}">
        <p14:creationId xmlns:p14="http://schemas.microsoft.com/office/powerpoint/2010/main" val="152576718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Clarity.thmx</Template>
  <TotalTime>18346</TotalTime>
  <Words>880</Words>
  <Application>Microsoft Macintosh PowerPoint</Application>
  <PresentationFormat>On-screen Show (4:3)</PresentationFormat>
  <Paragraphs>185</Paragraphs>
  <Slides>50</Slides>
  <Notes>12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6" baseType="lpstr">
      <vt:lpstr>Arial</vt:lpstr>
      <vt:lpstr>Calibri</vt:lpstr>
      <vt:lpstr>Courier</vt:lpstr>
      <vt:lpstr>Lucida Grande</vt:lpstr>
      <vt:lpstr>Wingdings</vt:lpstr>
      <vt:lpstr>Clarity</vt:lpstr>
      <vt:lpstr> MassMutual DSDP 2019: Perception &amp; Color</vt:lpstr>
      <vt:lpstr>Flashback: mental models</vt:lpstr>
      <vt:lpstr>The “gestalt effect”</vt:lpstr>
      <vt:lpstr>1. Reification</vt:lpstr>
      <vt:lpstr>2. Emergence</vt:lpstr>
      <vt:lpstr>3. Multistability</vt:lpstr>
      <vt:lpstr>4. Invariance</vt:lpstr>
      <vt:lpstr>Hacking the brain</vt:lpstr>
      <vt:lpstr>Visual perception (def.)</vt:lpstr>
      <vt:lpstr>PowerPoint Presentation</vt:lpstr>
      <vt:lpstr>PowerPoint Presentation</vt:lpstr>
      <vt:lpstr>Some things are processed slowly</vt:lpstr>
      <vt:lpstr>Others are incredibly fast</vt:lpstr>
      <vt:lpstr>Fast = “pre-attentive processing”</vt:lpstr>
      <vt:lpstr>Perception: Preattentive Processing</vt:lpstr>
      <vt:lpstr>What did you see?</vt:lpstr>
      <vt:lpstr>Pre-attentive processing facilitates:</vt:lpstr>
      <vt:lpstr>Attentive counting</vt:lpstr>
      <vt:lpstr>Pre-attentive counting</vt:lpstr>
      <vt:lpstr>Pre-attentive processing: color (hue)</vt:lpstr>
      <vt:lpstr>Pre-attentive processing: shape (curvature)</vt:lpstr>
      <vt:lpstr>Pre-attentive processing: shape + color?</vt:lpstr>
      <vt:lpstr>Discussion: what’s going on here?</vt:lpstr>
      <vt:lpstr>Pre-attentive processing for visualization</vt:lpstr>
      <vt:lpstr>Ex. flicker can cause change blindness</vt:lpstr>
      <vt:lpstr>Can you see it now?</vt:lpstr>
      <vt:lpstr>Sometimes gestalt &amp; pre-attention compete</vt:lpstr>
      <vt:lpstr>Sometimes gestalt &amp; pre-attention compete</vt:lpstr>
      <vt:lpstr>Magnitude estimation</vt:lpstr>
      <vt:lpstr>Magnitude estimation</vt:lpstr>
      <vt:lpstr>Magnitude estimation</vt:lpstr>
      <vt:lpstr>“Apparent” magnitude</vt:lpstr>
      <vt:lpstr>Mapping to visual dimensions</vt:lpstr>
      <vt:lpstr>Back in 10 minutes</vt:lpstr>
      <vt:lpstr>Color 101</vt:lpstr>
      <vt:lpstr>Kinds of light</vt:lpstr>
      <vt:lpstr>How we see color</vt:lpstr>
      <vt:lpstr>3 kinds of color sensors</vt:lpstr>
      <vt:lpstr>Discussion: what do you notice?</vt:lpstr>
      <vt:lpstr>Color phenomena</vt:lpstr>
      <vt:lpstr>Caveat 1: color is perceived in context</vt:lpstr>
      <vt:lpstr>Caveat 2: difference is relative</vt:lpstr>
      <vt:lpstr>Caveat 2a: so are brightness and contrast</vt:lpstr>
      <vt:lpstr>Caveat 3: mental models &gt; perception</vt:lpstr>
      <vt:lpstr>Takeaways: Perception</vt:lpstr>
      <vt:lpstr>Categorical color schemes</vt:lpstr>
      <vt:lpstr>Sequential color schemes: one hue</vt:lpstr>
      <vt:lpstr>Sequential color schemes: multi-hue</vt:lpstr>
      <vt:lpstr>Diverging color schemes</vt:lpstr>
      <vt:lpstr>Lab 3: colorbrewer and ggthemes</vt:lpstr>
    </vt:vector>
  </TitlesOfParts>
  <Company>UNC Charlotte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</dc:title>
  <dc:creator>rchang</dc:creator>
  <cp:lastModifiedBy>Microsoft Office User</cp:lastModifiedBy>
  <cp:revision>341</cp:revision>
  <cp:lastPrinted>2017-06-09T01:01:36Z</cp:lastPrinted>
  <dcterms:created xsi:type="dcterms:W3CDTF">2010-09-06T14:11:22Z</dcterms:created>
  <dcterms:modified xsi:type="dcterms:W3CDTF">2019-06-24T02:11:20Z</dcterms:modified>
</cp:coreProperties>
</file>